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80" r:id="rId2"/>
    <p:sldId id="282" r:id="rId3"/>
    <p:sldId id="277" r:id="rId4"/>
    <p:sldId id="274" r:id="rId5"/>
    <p:sldId id="275" r:id="rId6"/>
    <p:sldId id="276" r:id="rId7"/>
    <p:sldId id="281" r:id="rId8"/>
    <p:sldId id="270" r:id="rId9"/>
    <p:sldId id="265" r:id="rId10"/>
    <p:sldId id="269" r:id="rId11"/>
    <p:sldId id="267" r:id="rId12"/>
    <p:sldId id="261" r:id="rId13"/>
    <p:sldId id="263" r:id="rId14"/>
    <p:sldId id="260" r:id="rId15"/>
    <p:sldId id="266" r:id="rId16"/>
    <p:sldId id="268" r:id="rId17"/>
    <p:sldId id="283" r:id="rId18"/>
    <p:sldId id="271" r:id="rId19"/>
    <p:sldId id="264" r:id="rId20"/>
    <p:sldId id="284" r:id="rId21"/>
    <p:sldId id="273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FB37"/>
    <a:srgbClr val="FF3300"/>
    <a:srgbClr val="E58C09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4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7EE9B1F-2DCA-4142-96A5-40F775E1D8E4}" type="datetimeFigureOut">
              <a:rPr lang="en-US"/>
              <a:pPr/>
              <a:t>3/9/2011</a:t>
            </a:fld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CCCAE25-9963-4288-8348-433CF5BF7E3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05180D7-6E95-4781-A304-6E34A4642105}" type="datetimeFigureOut">
              <a:rPr lang="en-US"/>
              <a:pPr>
                <a:defRPr/>
              </a:pPr>
              <a:t>3/9/2011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856A1E0-F794-4FB6-B0F9-0C2594201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EF752E-9267-4175-8CB7-9BDE02F0A2D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153CE3-7A53-4CF2-B9BC-B3CA2FAE2B8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D043AE-52EA-4670-9CC9-A87B9C0CD7B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736593-7BF0-473A-8C68-973B2947AFF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210974-BF7D-4BC6-97EF-B0C1FD30EFD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F247044-C723-458B-A361-1DED987800A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419DA-8E88-4EAE-9AE2-B956F5889D08}" type="datetimeFigureOut">
              <a:rPr lang="en-US"/>
              <a:pPr>
                <a:defRPr/>
              </a:pPr>
              <a:t>3/9/2011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442AD-1C12-45AE-AD81-F43EEA29D3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4A52A-E55C-42FE-8DB1-76C98552A119}" type="datetimeFigureOut">
              <a:rPr lang="en-US"/>
              <a:pPr>
                <a:defRPr/>
              </a:pPr>
              <a:t>3/9/2011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F0A26-4143-4999-B86E-460234006B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D46C6-FBB3-4E82-8807-7A1185B99597}" type="datetimeFigureOut">
              <a:rPr lang="en-US"/>
              <a:pPr>
                <a:defRPr/>
              </a:pPr>
              <a:t>3/9/2011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C6F09-BCC4-4C4D-A440-32AB36345E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6BDB2-C3F5-4C67-900D-9E4B67EE36AD}" type="datetimeFigureOut">
              <a:rPr lang="en-US"/>
              <a:pPr>
                <a:defRPr/>
              </a:pPr>
              <a:t>3/9/2011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AE33C-A469-44FB-8C3B-55761003C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32DBA-9624-479F-8083-5ABA4600BCFF}" type="datetimeFigureOut">
              <a:rPr lang="en-US"/>
              <a:pPr>
                <a:defRPr/>
              </a:pPr>
              <a:t>3/9/2011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00A7D-E123-449B-8309-B6CCF7DE1B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55722-3D38-462F-B6D3-30036F73F095}" type="datetimeFigureOut">
              <a:rPr lang="en-US"/>
              <a:pPr>
                <a:defRPr/>
              </a:pPr>
              <a:t>3/9/2011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2A4E8-9F6C-4FF1-BF8F-01A709B397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68232-2ED4-4CD2-A641-E4CC7E780E4C}" type="datetimeFigureOut">
              <a:rPr lang="en-US"/>
              <a:pPr>
                <a:defRPr/>
              </a:pPr>
              <a:t>3/9/2011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70AE4-220E-4961-B837-57FB457785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E9D60-04FB-4D69-A0F1-86BDDED34A98}" type="datetimeFigureOut">
              <a:rPr lang="en-US"/>
              <a:pPr>
                <a:defRPr/>
              </a:pPr>
              <a:t>3/9/2011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7F129-89F2-4E5F-B2C6-AFD9FE6C37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0C967-823C-4D25-B365-6EF72B51877F}" type="datetimeFigureOut">
              <a:rPr lang="en-US"/>
              <a:pPr>
                <a:defRPr/>
              </a:pPr>
              <a:t>3/9/2011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0D923-D1F5-440E-B027-7FAE7067B6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6C38E-FFBD-44CE-ABBD-7CF916924E82}" type="datetimeFigureOut">
              <a:rPr lang="en-US"/>
              <a:pPr>
                <a:defRPr/>
              </a:pPr>
              <a:t>3/9/2011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D41B0-5EA0-4169-B3F3-7AE6B81B4A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FA92D-7B0C-49D6-8A73-2F1EF0ECE63A}" type="datetimeFigureOut">
              <a:rPr lang="en-US"/>
              <a:pPr>
                <a:defRPr/>
              </a:pPr>
              <a:t>3/9/2011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A8830-354B-45F7-AC38-AFDACCBDFA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0BC2000-038E-4967-B26E-26DA5568CD73}" type="datetimeFigureOut">
              <a:rPr lang="en-US"/>
              <a:pPr>
                <a:defRPr/>
              </a:pPr>
              <a:t>3/9/2011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E847B37-1038-4F90-8F44-2FE3A4241A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Autonomous Helicopter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2438400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David Mason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Adam Gould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Shaquana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Peterson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Edward </a:t>
            </a:r>
            <a:r>
              <a:rPr lang="en-US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Budimier</a:t>
            </a: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Jens Johnson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4800" y="5867400"/>
            <a:ext cx="381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81000" y="5867400"/>
            <a:ext cx="76200" cy="1524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81000" y="6172200"/>
            <a:ext cx="76200" cy="152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33400" y="5943600"/>
            <a:ext cx="762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>
            <a:off x="838200" y="5257800"/>
            <a:ext cx="1066800" cy="11430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1219200" y="5105400"/>
            <a:ext cx="304800" cy="152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685800" y="4419600"/>
            <a:ext cx="137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990600" y="5715000"/>
            <a:ext cx="228600" cy="304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1524000" y="5715000"/>
            <a:ext cx="228600" cy="3048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512763" y="5486400"/>
            <a:ext cx="320675" cy="368300"/>
          </a:xfrm>
          <a:custGeom>
            <a:avLst/>
            <a:gdLst>
              <a:gd name="connsiteX0" fmla="*/ 0 w 320842"/>
              <a:gd name="connsiteY0" fmla="*/ 368968 h 368968"/>
              <a:gd name="connsiteX1" fmla="*/ 48127 w 320842"/>
              <a:gd name="connsiteY1" fmla="*/ 208547 h 368968"/>
              <a:gd name="connsiteX2" fmla="*/ 112295 w 320842"/>
              <a:gd name="connsiteY2" fmla="*/ 112295 h 368968"/>
              <a:gd name="connsiteX3" fmla="*/ 272716 w 320842"/>
              <a:gd name="connsiteY3" fmla="*/ 16042 h 368968"/>
              <a:gd name="connsiteX4" fmla="*/ 320842 w 320842"/>
              <a:gd name="connsiteY4" fmla="*/ 0 h 368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0842" h="368968">
                <a:moveTo>
                  <a:pt x="0" y="368968"/>
                </a:moveTo>
                <a:cubicBezTo>
                  <a:pt x="24245" y="271988"/>
                  <a:pt x="9069" y="325719"/>
                  <a:pt x="48127" y="208547"/>
                </a:cubicBezTo>
                <a:cubicBezTo>
                  <a:pt x="66865" y="152333"/>
                  <a:pt x="58220" y="154354"/>
                  <a:pt x="112295" y="112295"/>
                </a:cubicBezTo>
                <a:cubicBezTo>
                  <a:pt x="158950" y="76008"/>
                  <a:pt x="217157" y="39853"/>
                  <a:pt x="272716" y="16042"/>
                </a:cubicBezTo>
                <a:cubicBezTo>
                  <a:pt x="288259" y="9381"/>
                  <a:pt x="320842" y="0"/>
                  <a:pt x="320842" y="0"/>
                </a:cubicBezTo>
              </a:path>
            </a:pathLst>
          </a:cu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533400" y="6248400"/>
            <a:ext cx="76200" cy="76200"/>
          </a:xfrm>
          <a:prstGeom prst="ellipse">
            <a:avLst/>
          </a:prstGeom>
          <a:solidFill>
            <a:srgbClr val="5CF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" name="Arc 50"/>
          <p:cNvSpPr/>
          <p:nvPr/>
        </p:nvSpPr>
        <p:spPr>
          <a:xfrm rot="2663801">
            <a:off x="1066800" y="3581400"/>
            <a:ext cx="609600" cy="685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2" name="Arc 51"/>
          <p:cNvSpPr/>
          <p:nvPr/>
        </p:nvSpPr>
        <p:spPr>
          <a:xfrm rot="2663801">
            <a:off x="1077913" y="3438525"/>
            <a:ext cx="892175" cy="104933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3" name="Arc 52"/>
          <p:cNvSpPr/>
          <p:nvPr/>
        </p:nvSpPr>
        <p:spPr>
          <a:xfrm rot="2663801">
            <a:off x="1235075" y="3349625"/>
            <a:ext cx="1111250" cy="114935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0" name="Group 59"/>
          <p:cNvGrpSpPr>
            <a:grpSpLocks/>
          </p:cNvGrpSpPr>
          <p:nvPr/>
        </p:nvGrpSpPr>
        <p:grpSpPr bwMode="auto">
          <a:xfrm>
            <a:off x="6096000" y="5105400"/>
            <a:ext cx="2590800" cy="1295400"/>
            <a:chOff x="6096000" y="5105400"/>
            <a:chExt cx="2590800" cy="1295400"/>
          </a:xfrm>
        </p:grpSpPr>
        <p:grpSp>
          <p:nvGrpSpPr>
            <p:cNvPr id="14354" name="Group 35"/>
            <p:cNvGrpSpPr>
              <a:grpSpLocks/>
            </p:cNvGrpSpPr>
            <p:nvPr/>
          </p:nvGrpSpPr>
          <p:grpSpPr bwMode="auto">
            <a:xfrm>
              <a:off x="6096000" y="5105400"/>
              <a:ext cx="2590800" cy="1066800"/>
              <a:chOff x="6096000" y="5105400"/>
              <a:chExt cx="2590800" cy="1066800"/>
            </a:xfrm>
          </p:grpSpPr>
          <p:cxnSp>
            <p:nvCxnSpPr>
              <p:cNvPr id="6" name="Straight Connector 5"/>
              <p:cNvCxnSpPr/>
              <p:nvPr/>
            </p:nvCxnSpPr>
            <p:spPr>
              <a:xfrm rot="5400000" flipH="1" flipV="1">
                <a:off x="8001000" y="5105400"/>
                <a:ext cx="0" cy="1066800"/>
              </a:xfrm>
              <a:prstGeom prst="line">
                <a:avLst/>
              </a:prstGeom>
              <a:ln w="412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360" name="Group 20"/>
              <p:cNvGrpSpPr>
                <a:grpSpLocks/>
              </p:cNvGrpSpPr>
              <p:nvPr/>
            </p:nvGrpSpPr>
            <p:grpSpPr bwMode="auto">
              <a:xfrm>
                <a:off x="6096000" y="5105400"/>
                <a:ext cx="2209800" cy="381000"/>
                <a:chOff x="6096000" y="5105400"/>
                <a:chExt cx="2209800" cy="381000"/>
              </a:xfrm>
            </p:grpSpPr>
            <p:grpSp>
              <p:nvGrpSpPr>
                <p:cNvPr id="14371" name="Group 10"/>
                <p:cNvGrpSpPr>
                  <a:grpSpLocks/>
                </p:cNvGrpSpPr>
                <p:nvPr/>
              </p:nvGrpSpPr>
              <p:grpSpPr bwMode="auto">
                <a:xfrm>
                  <a:off x="6096000" y="5334000"/>
                  <a:ext cx="2209800" cy="152400"/>
                  <a:chOff x="6096000" y="5334000"/>
                  <a:chExt cx="2209800" cy="152400"/>
                </a:xfrm>
              </p:grpSpPr>
              <p:sp>
                <p:nvSpPr>
                  <p:cNvPr id="7" name="Isosceles Triangle 6"/>
                  <p:cNvSpPr/>
                  <p:nvPr/>
                </p:nvSpPr>
                <p:spPr>
                  <a:xfrm rot="5400000">
                    <a:off x="6591300" y="4838700"/>
                    <a:ext cx="152400" cy="1143000"/>
                  </a:xfrm>
                  <a:prstGeom prst="triangle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/>
                  </a:p>
                </p:txBody>
              </p:sp>
              <p:sp>
                <p:nvSpPr>
                  <p:cNvPr id="8" name="Isosceles Triangle 7"/>
                  <p:cNvSpPr/>
                  <p:nvPr/>
                </p:nvSpPr>
                <p:spPr>
                  <a:xfrm rot="5400000" flipV="1">
                    <a:off x="7658100" y="4838700"/>
                    <a:ext cx="152400" cy="1143000"/>
                  </a:xfrm>
                  <a:prstGeom prst="triangle">
                    <a:avLst/>
                  </a:prstGeom>
                  <a:solidFill>
                    <a:schemeClr val="tx1">
                      <a:lumMod val="85000"/>
                      <a:lumOff val="1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9" name="Isosceles Triangle 8"/>
                <p:cNvSpPr/>
                <p:nvPr/>
              </p:nvSpPr>
              <p:spPr>
                <a:xfrm rot="5400000" flipV="1">
                  <a:off x="7658100" y="4610100"/>
                  <a:ext cx="152400" cy="1143000"/>
                </a:xfrm>
                <a:prstGeom prst="triangl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" name="Isosceles Triangle 9"/>
                <p:cNvSpPr/>
                <p:nvPr/>
              </p:nvSpPr>
              <p:spPr>
                <a:xfrm rot="5400000">
                  <a:off x="6591300" y="4610100"/>
                  <a:ext cx="152400" cy="1143000"/>
                </a:xfrm>
                <a:prstGeom prst="triangl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cxnSp>
            <p:nvCxnSpPr>
              <p:cNvPr id="16" name="Straight Connector 15"/>
              <p:cNvCxnSpPr>
                <a:endCxn id="10" idx="0"/>
              </p:cNvCxnSpPr>
              <p:nvPr/>
            </p:nvCxnSpPr>
            <p:spPr>
              <a:xfrm rot="5400000" flipH="1" flipV="1">
                <a:off x="7010400" y="5410200"/>
                <a:ext cx="457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362" name="Group 11"/>
              <p:cNvGrpSpPr>
                <a:grpSpLocks/>
              </p:cNvGrpSpPr>
              <p:nvPr/>
            </p:nvGrpSpPr>
            <p:grpSpPr bwMode="auto">
              <a:xfrm>
                <a:off x="8382000" y="5486400"/>
                <a:ext cx="304800" cy="76200"/>
                <a:chOff x="6096000" y="5334000"/>
                <a:chExt cx="2209800" cy="152400"/>
              </a:xfrm>
            </p:grpSpPr>
            <p:sp>
              <p:nvSpPr>
                <p:cNvPr id="13" name="Isosceles Triangle 12"/>
                <p:cNvSpPr/>
                <p:nvPr/>
              </p:nvSpPr>
              <p:spPr>
                <a:xfrm rot="5400000">
                  <a:off x="6589520" y="4840483"/>
                  <a:ext cx="152400" cy="1139432"/>
                </a:xfrm>
                <a:prstGeom prst="triangl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4" name="Isosceles Triangle 13"/>
                <p:cNvSpPr/>
                <p:nvPr/>
              </p:nvSpPr>
              <p:spPr>
                <a:xfrm rot="5400000" flipV="1">
                  <a:off x="7659888" y="4840488"/>
                  <a:ext cx="152400" cy="1139425"/>
                </a:xfrm>
                <a:prstGeom prst="triangle">
                  <a:avLst/>
                </a:pr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cxnSp>
            <p:nvCxnSpPr>
              <p:cNvPr id="26" name="Straight Connector 25"/>
              <p:cNvCxnSpPr/>
              <p:nvPr/>
            </p:nvCxnSpPr>
            <p:spPr>
              <a:xfrm rot="5400000" flipH="1" flipV="1">
                <a:off x="8458200" y="5562600"/>
                <a:ext cx="1524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6705600" y="6172200"/>
                <a:ext cx="9144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5400000" flipH="1" flipV="1">
                <a:off x="6858000" y="6019800"/>
                <a:ext cx="228600" cy="762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 flipH="1" flipV="1">
                <a:off x="7239000" y="6019800"/>
                <a:ext cx="228600" cy="762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" name="Teardrop 3"/>
              <p:cNvSpPr/>
              <p:nvPr/>
            </p:nvSpPr>
            <p:spPr>
              <a:xfrm>
                <a:off x="6781800" y="5562600"/>
                <a:ext cx="685800" cy="533400"/>
              </a:xfrm>
              <a:prstGeom prst="teardrop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5" name="Flowchart: Card 34"/>
              <p:cNvSpPr/>
              <p:nvPr/>
            </p:nvSpPr>
            <p:spPr>
              <a:xfrm>
                <a:off x="6858000" y="5638800"/>
                <a:ext cx="304800" cy="228600"/>
              </a:xfrm>
              <a:prstGeom prst="flowChartPunchedCard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14355" name="Group 58"/>
            <p:cNvGrpSpPr>
              <a:grpSpLocks/>
            </p:cNvGrpSpPr>
            <p:nvPr/>
          </p:nvGrpSpPr>
          <p:grpSpPr bwMode="auto">
            <a:xfrm>
              <a:off x="6858000" y="6248400"/>
              <a:ext cx="533400" cy="152400"/>
              <a:chOff x="4495800" y="6172200"/>
              <a:chExt cx="533400" cy="152400"/>
            </a:xfrm>
          </p:grpSpPr>
          <p:cxnSp>
            <p:nvCxnSpPr>
              <p:cNvPr id="55" name="Straight Connector 54"/>
              <p:cNvCxnSpPr/>
              <p:nvPr/>
            </p:nvCxnSpPr>
            <p:spPr>
              <a:xfrm>
                <a:off x="4495800" y="6172200"/>
                <a:ext cx="533400" cy="0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Rectangle 55"/>
              <p:cNvSpPr/>
              <p:nvPr/>
            </p:nvSpPr>
            <p:spPr>
              <a:xfrm>
                <a:off x="4800600" y="6172200"/>
                <a:ext cx="152400" cy="1524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4572000" y="6172200"/>
                <a:ext cx="152400" cy="1524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3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3" descr="IRSensorLR-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14400"/>
            <a:ext cx="5715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4572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Sharp IR Range Finder Sensor</a:t>
            </a:r>
            <a:endParaRPr lang="en-US" dirty="0"/>
          </a:p>
        </p:txBody>
      </p:sp>
      <p:sp>
        <p:nvSpPr>
          <p:cNvPr id="26627" name="TextBox 4"/>
          <p:cNvSpPr txBox="1">
            <a:spLocks noChangeArrowheads="1"/>
          </p:cNvSpPr>
          <p:nvPr/>
        </p:nvSpPr>
        <p:spPr bwMode="auto">
          <a:xfrm>
            <a:off x="5291138" y="2286000"/>
            <a:ext cx="3906837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400">
                <a:latin typeface="Calibri" pitchFamily="34" charset="0"/>
              </a:rPr>
              <a:t>Less Accurate </a:t>
            </a:r>
          </a:p>
          <a:p>
            <a:pPr>
              <a:buFont typeface="Arial" charset="0"/>
              <a:buChar char="•"/>
            </a:pPr>
            <a:r>
              <a:rPr lang="en-US" sz="2400">
                <a:latin typeface="Calibri" pitchFamily="34" charset="0"/>
              </a:rPr>
              <a:t>Less Open Source Code</a:t>
            </a:r>
          </a:p>
          <a:p>
            <a:pPr>
              <a:buFont typeface="Arial" charset="0"/>
              <a:buChar char="•"/>
            </a:pPr>
            <a:r>
              <a:rPr lang="en-US" sz="2400">
                <a:latin typeface="Calibri" pitchFamily="34" charset="0"/>
              </a:rPr>
              <a:t>Cheap $14.95 each</a:t>
            </a:r>
          </a:p>
          <a:p>
            <a:pPr>
              <a:buFont typeface="Arial" charset="0"/>
              <a:buChar char="•"/>
            </a:pPr>
            <a:r>
              <a:rPr lang="en-US" sz="2400">
                <a:latin typeface="Calibri" pitchFamily="34" charset="0"/>
              </a:rPr>
              <a:t>Better for Motion Detection</a:t>
            </a:r>
          </a:p>
          <a:p>
            <a:endParaRPr lang="en-US" sz="240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en-US" sz="24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533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PING))) Ultrasonic Range Sensor</a:t>
            </a:r>
            <a:endParaRPr lang="en-US" dirty="0"/>
          </a:p>
        </p:txBody>
      </p:sp>
      <p:grpSp>
        <p:nvGrpSpPr>
          <p:cNvPr id="27650" name="Group 7"/>
          <p:cNvGrpSpPr>
            <a:grpSpLocks/>
          </p:cNvGrpSpPr>
          <p:nvPr/>
        </p:nvGrpSpPr>
        <p:grpSpPr bwMode="auto">
          <a:xfrm>
            <a:off x="3429000" y="5257800"/>
            <a:ext cx="1046163" cy="587375"/>
            <a:chOff x="5791200" y="1447800"/>
            <a:chExt cx="1752600" cy="838200"/>
          </a:xfrm>
        </p:grpSpPr>
        <p:sp>
          <p:nvSpPr>
            <p:cNvPr id="5" name="Rectangle 4"/>
            <p:cNvSpPr/>
            <p:nvPr/>
          </p:nvSpPr>
          <p:spPr>
            <a:xfrm>
              <a:off x="5791200" y="1447800"/>
              <a:ext cx="1752600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5942791" y="1524824"/>
              <a:ext cx="611681" cy="68415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6780528" y="1524824"/>
              <a:ext cx="611681" cy="68415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27651" name="Group 32"/>
          <p:cNvGrpSpPr>
            <a:grpSpLocks/>
          </p:cNvGrpSpPr>
          <p:nvPr/>
        </p:nvGrpSpPr>
        <p:grpSpPr bwMode="auto">
          <a:xfrm>
            <a:off x="7696200" y="5257800"/>
            <a:ext cx="455613" cy="587375"/>
            <a:chOff x="2743200" y="2743200"/>
            <a:chExt cx="762000" cy="838200"/>
          </a:xfrm>
        </p:grpSpPr>
        <p:sp>
          <p:nvSpPr>
            <p:cNvPr id="9" name="Rectangle 8"/>
            <p:cNvSpPr/>
            <p:nvPr/>
          </p:nvSpPr>
          <p:spPr>
            <a:xfrm>
              <a:off x="2743200" y="2743200"/>
              <a:ext cx="151339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894539" y="2820224"/>
              <a:ext cx="610661" cy="68415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27652" name="Group 56"/>
          <p:cNvGrpSpPr>
            <a:grpSpLocks/>
          </p:cNvGrpSpPr>
          <p:nvPr/>
        </p:nvGrpSpPr>
        <p:grpSpPr bwMode="auto">
          <a:xfrm>
            <a:off x="5410200" y="5257800"/>
            <a:ext cx="1046163" cy="534988"/>
            <a:chOff x="1905000" y="4800600"/>
            <a:chExt cx="1752600" cy="762000"/>
          </a:xfrm>
        </p:grpSpPr>
        <p:sp>
          <p:nvSpPr>
            <p:cNvPr id="16" name="Rectangle 15"/>
            <p:cNvSpPr/>
            <p:nvPr/>
          </p:nvSpPr>
          <p:spPr>
            <a:xfrm>
              <a:off x="1905000" y="4800600"/>
              <a:ext cx="1752600" cy="1514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5400000">
              <a:off x="2057180" y="4951508"/>
              <a:ext cx="610504" cy="61168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 rot="5400000">
              <a:off x="2894916" y="4951508"/>
              <a:ext cx="610504" cy="61168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7653" name="TextBox 18"/>
          <p:cNvSpPr txBox="1">
            <a:spLocks noChangeArrowheads="1"/>
          </p:cNvSpPr>
          <p:nvPr/>
        </p:nvSpPr>
        <p:spPr bwMode="auto">
          <a:xfrm>
            <a:off x="3352800" y="5867400"/>
            <a:ext cx="1285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Wall Sensor</a:t>
            </a:r>
          </a:p>
        </p:txBody>
      </p:sp>
      <p:sp>
        <p:nvSpPr>
          <p:cNvPr id="27654" name="TextBox 19"/>
          <p:cNvSpPr txBox="1">
            <a:spLocks noChangeArrowheads="1"/>
          </p:cNvSpPr>
          <p:nvPr/>
        </p:nvSpPr>
        <p:spPr bwMode="auto">
          <a:xfrm>
            <a:off x="5334000" y="5943600"/>
            <a:ext cx="13541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Floor Sensor</a:t>
            </a:r>
          </a:p>
        </p:txBody>
      </p:sp>
      <p:sp>
        <p:nvSpPr>
          <p:cNvPr id="27655" name="TextBox 20"/>
          <p:cNvSpPr txBox="1">
            <a:spLocks noChangeArrowheads="1"/>
          </p:cNvSpPr>
          <p:nvPr/>
        </p:nvSpPr>
        <p:spPr bwMode="auto">
          <a:xfrm>
            <a:off x="7620000" y="5943600"/>
            <a:ext cx="1330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Front Facing</a:t>
            </a:r>
          </a:p>
        </p:txBody>
      </p:sp>
      <p:sp>
        <p:nvSpPr>
          <p:cNvPr id="27656" name="TextBox 23"/>
          <p:cNvSpPr txBox="1">
            <a:spLocks noChangeArrowheads="1"/>
          </p:cNvSpPr>
          <p:nvPr/>
        </p:nvSpPr>
        <p:spPr bwMode="auto">
          <a:xfrm>
            <a:off x="228600" y="2514600"/>
            <a:ext cx="4078288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400">
                <a:latin typeface="Calibri" pitchFamily="34" charset="0"/>
              </a:rPr>
              <a:t>Sufficient Range</a:t>
            </a:r>
          </a:p>
          <a:p>
            <a:pPr>
              <a:buFont typeface="Arial" charset="0"/>
              <a:buChar char="•"/>
            </a:pPr>
            <a:r>
              <a:rPr lang="en-US" sz="2400">
                <a:latin typeface="Calibri" pitchFamily="34" charset="0"/>
              </a:rPr>
              <a:t>Accurate Distance Sensing</a:t>
            </a:r>
          </a:p>
          <a:p>
            <a:pPr>
              <a:buFont typeface="Arial" charset="0"/>
              <a:buChar char="•"/>
            </a:pPr>
            <a:r>
              <a:rPr lang="en-US" sz="2400">
                <a:latin typeface="Calibri" pitchFamily="34" charset="0"/>
              </a:rPr>
              <a:t>Open Source</a:t>
            </a:r>
          </a:p>
          <a:p>
            <a:pPr>
              <a:buFont typeface="Arial" charset="0"/>
              <a:buChar char="•"/>
            </a:pPr>
            <a:r>
              <a:rPr lang="en-US" sz="2400">
                <a:latin typeface="Calibri" pitchFamily="34" charset="0"/>
              </a:rPr>
              <a:t>Donated By Dr. Roppel = $0.00</a:t>
            </a:r>
          </a:p>
        </p:txBody>
      </p:sp>
      <p:pic>
        <p:nvPicPr>
          <p:cNvPr id="27657" name="Picture 22" descr="urs02L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0" y="1295400"/>
            <a:ext cx="46482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Connector 70"/>
          <p:cNvCxnSpPr/>
          <p:nvPr/>
        </p:nvCxnSpPr>
        <p:spPr>
          <a:xfrm rot="5400000" flipH="1" flipV="1">
            <a:off x="4672013" y="2433638"/>
            <a:ext cx="2057400" cy="0"/>
          </a:xfrm>
          <a:prstGeom prst="line">
            <a:avLst/>
          </a:prstGeom>
          <a:ln w="730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9906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/>
              <a:t>Forward Facing Wall Sensor</a:t>
            </a:r>
            <a:br>
              <a:rPr lang="en-US" dirty="0" smtClean="0"/>
            </a:b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rot="16200000" flipH="1">
            <a:off x="6042819" y="5811044"/>
            <a:ext cx="784225" cy="157163"/>
          </a:xfrm>
          <a:prstGeom prst="line">
            <a:avLst/>
          </a:prstGeom>
          <a:ln w="793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6828631" y="5811045"/>
            <a:ext cx="784225" cy="157162"/>
          </a:xfrm>
          <a:prstGeom prst="line">
            <a:avLst/>
          </a:prstGeom>
          <a:ln w="793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ardrop 3"/>
          <p:cNvSpPr/>
          <p:nvPr/>
        </p:nvSpPr>
        <p:spPr>
          <a:xfrm rot="16200000">
            <a:off x="5522119" y="3012281"/>
            <a:ext cx="2351088" cy="2879725"/>
          </a:xfrm>
          <a:prstGeom prst="teardrop">
            <a:avLst/>
          </a:prstGeom>
          <a:gradFill flip="none" rotWithShape="1">
            <a:gsLst>
              <a:gs pos="70000">
                <a:srgbClr val="E58C09"/>
              </a:gs>
              <a:gs pos="100000">
                <a:srgbClr val="4D0808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10800000">
            <a:off x="1279525" y="3538538"/>
            <a:ext cx="3978275" cy="0"/>
          </a:xfrm>
          <a:prstGeom prst="line">
            <a:avLst/>
          </a:prstGeom>
          <a:ln w="2317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954338" y="3603625"/>
            <a:ext cx="2355850" cy="1109663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467350" y="6281738"/>
            <a:ext cx="2146300" cy="0"/>
          </a:xfrm>
          <a:prstGeom prst="line">
            <a:avLst/>
          </a:prstGeom>
          <a:ln w="952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rc 20"/>
          <p:cNvSpPr/>
          <p:nvPr/>
        </p:nvSpPr>
        <p:spPr>
          <a:xfrm rot="10800000" flipH="1">
            <a:off x="7142163" y="5627688"/>
            <a:ext cx="838200" cy="654050"/>
          </a:xfrm>
          <a:prstGeom prst="arc">
            <a:avLst/>
          </a:prstGeom>
          <a:ln w="952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1" name="Group 24"/>
          <p:cNvGrpSpPr/>
          <p:nvPr/>
        </p:nvGrpSpPr>
        <p:grpSpPr>
          <a:xfrm>
            <a:off x="442131" y="3080658"/>
            <a:ext cx="1417482" cy="195943"/>
            <a:chOff x="1292352" y="2133600"/>
            <a:chExt cx="2063496" cy="228600"/>
          </a:xfrm>
          <a:solidFill>
            <a:schemeClr val="tx1"/>
          </a:solidFill>
        </p:grpSpPr>
        <p:sp>
          <p:nvSpPr>
            <p:cNvPr id="23" name="Isosceles Triangle 22"/>
            <p:cNvSpPr/>
            <p:nvPr/>
          </p:nvSpPr>
          <p:spPr>
            <a:xfrm rot="5400000">
              <a:off x="1941576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 rot="16200000">
              <a:off x="2478024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6" name="Rounded Rectangle 25"/>
          <p:cNvSpPr/>
          <p:nvPr/>
        </p:nvSpPr>
        <p:spPr>
          <a:xfrm>
            <a:off x="1017588" y="3276600"/>
            <a:ext cx="314325" cy="784225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6" name="Group 32"/>
          <p:cNvGrpSpPr>
            <a:grpSpLocks/>
          </p:cNvGrpSpPr>
          <p:nvPr/>
        </p:nvGrpSpPr>
        <p:grpSpPr bwMode="auto">
          <a:xfrm>
            <a:off x="8153400" y="4191000"/>
            <a:ext cx="455613" cy="587375"/>
            <a:chOff x="2743200" y="2743200"/>
            <a:chExt cx="762000" cy="838200"/>
          </a:xfrm>
        </p:grpSpPr>
        <p:sp>
          <p:nvSpPr>
            <p:cNvPr id="31" name="Rectangle 30"/>
            <p:cNvSpPr/>
            <p:nvPr/>
          </p:nvSpPr>
          <p:spPr>
            <a:xfrm>
              <a:off x="2743200" y="2743200"/>
              <a:ext cx="151339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894539" y="2820224"/>
              <a:ext cx="610661" cy="68415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20" name="Group 71"/>
          <p:cNvGrpSpPr/>
          <p:nvPr/>
        </p:nvGrpSpPr>
        <p:grpSpPr>
          <a:xfrm>
            <a:off x="2819400" y="1828800"/>
            <a:ext cx="5837082" cy="381000"/>
            <a:chOff x="1292352" y="2133600"/>
            <a:chExt cx="2063496" cy="228600"/>
          </a:xfrm>
          <a:solidFill>
            <a:schemeClr val="tx1"/>
          </a:solidFill>
        </p:grpSpPr>
        <p:sp>
          <p:nvSpPr>
            <p:cNvPr id="73" name="Isosceles Triangle 72"/>
            <p:cNvSpPr/>
            <p:nvPr/>
          </p:nvSpPr>
          <p:spPr>
            <a:xfrm rot="5400000">
              <a:off x="1941576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4" name="Isosceles Triangle 73"/>
            <p:cNvSpPr/>
            <p:nvPr/>
          </p:nvSpPr>
          <p:spPr>
            <a:xfrm rot="16200000">
              <a:off x="2478024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22" name="Group 74"/>
          <p:cNvGrpSpPr/>
          <p:nvPr/>
        </p:nvGrpSpPr>
        <p:grpSpPr>
          <a:xfrm>
            <a:off x="2819400" y="2590800"/>
            <a:ext cx="5837082" cy="348343"/>
            <a:chOff x="1292352" y="2133600"/>
            <a:chExt cx="2063496" cy="228600"/>
          </a:xfrm>
          <a:solidFill>
            <a:schemeClr val="tx1"/>
          </a:solidFill>
        </p:grpSpPr>
        <p:sp>
          <p:nvSpPr>
            <p:cNvPr id="76" name="Isosceles Triangle 75"/>
            <p:cNvSpPr/>
            <p:nvPr/>
          </p:nvSpPr>
          <p:spPr>
            <a:xfrm rot="5400000">
              <a:off x="1941576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7" name="Isosceles Triangle 76"/>
            <p:cNvSpPr/>
            <p:nvPr/>
          </p:nvSpPr>
          <p:spPr>
            <a:xfrm rot="16200000">
              <a:off x="2478024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cxnSp>
        <p:nvCxnSpPr>
          <p:cNvPr id="79" name="Straight Connector 78"/>
          <p:cNvCxnSpPr/>
          <p:nvPr/>
        </p:nvCxnSpPr>
        <p:spPr>
          <a:xfrm>
            <a:off x="4038600" y="1447800"/>
            <a:ext cx="3162300" cy="0"/>
          </a:xfrm>
          <a:prstGeom prst="line">
            <a:avLst/>
          </a:prstGeom>
          <a:ln w="476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ounded Rectangle 79"/>
          <p:cNvSpPr/>
          <p:nvPr/>
        </p:nvSpPr>
        <p:spPr>
          <a:xfrm>
            <a:off x="7162800" y="1371600"/>
            <a:ext cx="381000" cy="1524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1" name="Rounded Rectangle 80"/>
          <p:cNvSpPr/>
          <p:nvPr/>
        </p:nvSpPr>
        <p:spPr>
          <a:xfrm>
            <a:off x="3810000" y="1371600"/>
            <a:ext cx="381000" cy="1524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5" name="Straight Connector 84"/>
          <p:cNvCxnSpPr/>
          <p:nvPr/>
        </p:nvCxnSpPr>
        <p:spPr>
          <a:xfrm rot="5400000">
            <a:off x="5295900" y="1714500"/>
            <a:ext cx="5334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>
            <a:off x="5600700" y="1714500"/>
            <a:ext cx="5334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Oval 87"/>
          <p:cNvSpPr/>
          <p:nvPr/>
        </p:nvSpPr>
        <p:spPr>
          <a:xfrm rot="2119803">
            <a:off x="6278563" y="3544888"/>
            <a:ext cx="1843087" cy="12192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693" name="TextBox 67"/>
          <p:cNvSpPr txBox="1">
            <a:spLocks noChangeArrowheads="1"/>
          </p:cNvSpPr>
          <p:nvPr/>
        </p:nvSpPr>
        <p:spPr bwMode="auto">
          <a:xfrm>
            <a:off x="304800" y="4876800"/>
            <a:ext cx="4873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Wall detection and object avoidance.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Connector 70"/>
          <p:cNvCxnSpPr/>
          <p:nvPr/>
        </p:nvCxnSpPr>
        <p:spPr>
          <a:xfrm rot="5400000" flipH="1" flipV="1">
            <a:off x="4672013" y="2433638"/>
            <a:ext cx="2057400" cy="0"/>
          </a:xfrm>
          <a:prstGeom prst="line">
            <a:avLst/>
          </a:prstGeom>
          <a:ln w="730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906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/>
              <a:t>Downward Facing Hover Control Sensor</a:t>
            </a:r>
            <a:br>
              <a:rPr lang="en-US" dirty="0" smtClean="0"/>
            </a:b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rot="16200000" flipH="1">
            <a:off x="6042819" y="5811044"/>
            <a:ext cx="784225" cy="157163"/>
          </a:xfrm>
          <a:prstGeom prst="line">
            <a:avLst/>
          </a:prstGeom>
          <a:ln w="793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6828631" y="5811045"/>
            <a:ext cx="784225" cy="157162"/>
          </a:xfrm>
          <a:prstGeom prst="line">
            <a:avLst/>
          </a:prstGeom>
          <a:ln w="793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56"/>
          <p:cNvGrpSpPr>
            <a:grpSpLocks/>
          </p:cNvGrpSpPr>
          <p:nvPr/>
        </p:nvGrpSpPr>
        <p:grpSpPr bwMode="auto">
          <a:xfrm>
            <a:off x="5310188" y="5497513"/>
            <a:ext cx="1046162" cy="533400"/>
            <a:chOff x="1905000" y="4800600"/>
            <a:chExt cx="1752600" cy="762000"/>
          </a:xfrm>
        </p:grpSpPr>
        <p:sp>
          <p:nvSpPr>
            <p:cNvPr id="34" name="Rectangle 33"/>
            <p:cNvSpPr/>
            <p:nvPr/>
          </p:nvSpPr>
          <p:spPr>
            <a:xfrm>
              <a:off x="1905000" y="4800600"/>
              <a:ext cx="1752600" cy="15194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 rot="5400000">
              <a:off x="2057404" y="4951731"/>
              <a:ext cx="610054" cy="61168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 rot="5400000">
              <a:off x="2895143" y="4951731"/>
              <a:ext cx="610054" cy="61168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" name="Teardrop 3"/>
          <p:cNvSpPr/>
          <p:nvPr/>
        </p:nvSpPr>
        <p:spPr>
          <a:xfrm rot="16200000">
            <a:off x="5522119" y="3012281"/>
            <a:ext cx="2351088" cy="2879725"/>
          </a:xfrm>
          <a:prstGeom prst="teardrop">
            <a:avLst/>
          </a:prstGeom>
          <a:gradFill flip="none" rotWithShape="1">
            <a:gsLst>
              <a:gs pos="70000">
                <a:srgbClr val="E58C09"/>
              </a:gs>
              <a:gs pos="100000">
                <a:srgbClr val="4D0808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10800000">
            <a:off x="1279525" y="3538538"/>
            <a:ext cx="3978275" cy="0"/>
          </a:xfrm>
          <a:prstGeom prst="line">
            <a:avLst/>
          </a:prstGeom>
          <a:ln w="2317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954338" y="3603625"/>
            <a:ext cx="2355850" cy="1109663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467350" y="6281738"/>
            <a:ext cx="2146300" cy="0"/>
          </a:xfrm>
          <a:prstGeom prst="line">
            <a:avLst/>
          </a:prstGeom>
          <a:ln w="952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rc 20"/>
          <p:cNvSpPr/>
          <p:nvPr/>
        </p:nvSpPr>
        <p:spPr>
          <a:xfrm rot="10800000" flipH="1">
            <a:off x="7142163" y="5627688"/>
            <a:ext cx="838200" cy="654050"/>
          </a:xfrm>
          <a:prstGeom prst="arc">
            <a:avLst/>
          </a:prstGeom>
          <a:ln w="952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1" name="Group 24"/>
          <p:cNvGrpSpPr/>
          <p:nvPr/>
        </p:nvGrpSpPr>
        <p:grpSpPr>
          <a:xfrm>
            <a:off x="442131" y="3080658"/>
            <a:ext cx="1417482" cy="195943"/>
            <a:chOff x="1292352" y="2133600"/>
            <a:chExt cx="2063496" cy="228600"/>
          </a:xfrm>
          <a:solidFill>
            <a:schemeClr val="tx1"/>
          </a:solidFill>
        </p:grpSpPr>
        <p:sp>
          <p:nvSpPr>
            <p:cNvPr id="23" name="Isosceles Triangle 22"/>
            <p:cNvSpPr/>
            <p:nvPr/>
          </p:nvSpPr>
          <p:spPr>
            <a:xfrm rot="5400000">
              <a:off x="1941576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 rot="16200000">
              <a:off x="2478024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6" name="Rounded Rectangle 25"/>
          <p:cNvSpPr/>
          <p:nvPr/>
        </p:nvSpPr>
        <p:spPr>
          <a:xfrm>
            <a:off x="1017588" y="3276600"/>
            <a:ext cx="314325" cy="784225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0" name="Group 71"/>
          <p:cNvGrpSpPr/>
          <p:nvPr/>
        </p:nvGrpSpPr>
        <p:grpSpPr>
          <a:xfrm>
            <a:off x="2819400" y="1828800"/>
            <a:ext cx="5837082" cy="381000"/>
            <a:chOff x="1292352" y="2133600"/>
            <a:chExt cx="2063496" cy="228600"/>
          </a:xfrm>
          <a:solidFill>
            <a:schemeClr val="tx1"/>
          </a:solidFill>
        </p:grpSpPr>
        <p:sp>
          <p:nvSpPr>
            <p:cNvPr id="73" name="Isosceles Triangle 72"/>
            <p:cNvSpPr/>
            <p:nvPr/>
          </p:nvSpPr>
          <p:spPr>
            <a:xfrm rot="5400000">
              <a:off x="1941576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4" name="Isosceles Triangle 73"/>
            <p:cNvSpPr/>
            <p:nvPr/>
          </p:nvSpPr>
          <p:spPr>
            <a:xfrm rot="16200000">
              <a:off x="2478024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22" name="Group 74"/>
          <p:cNvGrpSpPr/>
          <p:nvPr/>
        </p:nvGrpSpPr>
        <p:grpSpPr>
          <a:xfrm>
            <a:off x="2819400" y="2590800"/>
            <a:ext cx="5837082" cy="348343"/>
            <a:chOff x="1292352" y="2133600"/>
            <a:chExt cx="2063496" cy="228600"/>
          </a:xfrm>
          <a:solidFill>
            <a:schemeClr val="tx1"/>
          </a:solidFill>
        </p:grpSpPr>
        <p:sp>
          <p:nvSpPr>
            <p:cNvPr id="76" name="Isosceles Triangle 75"/>
            <p:cNvSpPr/>
            <p:nvPr/>
          </p:nvSpPr>
          <p:spPr>
            <a:xfrm rot="5400000">
              <a:off x="1941576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7" name="Isosceles Triangle 76"/>
            <p:cNvSpPr/>
            <p:nvPr/>
          </p:nvSpPr>
          <p:spPr>
            <a:xfrm rot="16200000">
              <a:off x="2478024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cxnSp>
        <p:nvCxnSpPr>
          <p:cNvPr id="79" name="Straight Connector 78"/>
          <p:cNvCxnSpPr/>
          <p:nvPr/>
        </p:nvCxnSpPr>
        <p:spPr>
          <a:xfrm>
            <a:off x="4038600" y="1447800"/>
            <a:ext cx="3162300" cy="0"/>
          </a:xfrm>
          <a:prstGeom prst="line">
            <a:avLst/>
          </a:prstGeom>
          <a:ln w="476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ounded Rectangle 79"/>
          <p:cNvSpPr/>
          <p:nvPr/>
        </p:nvSpPr>
        <p:spPr>
          <a:xfrm>
            <a:off x="7162800" y="1371600"/>
            <a:ext cx="381000" cy="1524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1" name="Rounded Rectangle 80"/>
          <p:cNvSpPr/>
          <p:nvPr/>
        </p:nvSpPr>
        <p:spPr>
          <a:xfrm>
            <a:off x="3810000" y="1371600"/>
            <a:ext cx="381000" cy="1524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5" name="Straight Connector 84"/>
          <p:cNvCxnSpPr/>
          <p:nvPr/>
        </p:nvCxnSpPr>
        <p:spPr>
          <a:xfrm rot="5400000">
            <a:off x="5295900" y="1714500"/>
            <a:ext cx="5334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>
            <a:off x="5600700" y="1714500"/>
            <a:ext cx="5334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Oval 87"/>
          <p:cNvSpPr/>
          <p:nvPr/>
        </p:nvSpPr>
        <p:spPr>
          <a:xfrm rot="2119803">
            <a:off x="6278563" y="3544888"/>
            <a:ext cx="1843087" cy="12192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41" name="TextBox 67"/>
          <p:cNvSpPr txBox="1">
            <a:spLocks noChangeArrowheads="1"/>
          </p:cNvSpPr>
          <p:nvPr/>
        </p:nvSpPr>
        <p:spPr bwMode="auto">
          <a:xfrm>
            <a:off x="685800" y="4572000"/>
            <a:ext cx="41449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400">
                <a:latin typeface="Calibri" pitchFamily="34" charset="0"/>
              </a:rPr>
              <a:t>Altitude detection. </a:t>
            </a:r>
          </a:p>
          <a:p>
            <a:pPr>
              <a:buFont typeface="Arial" charset="0"/>
              <a:buChar char="•"/>
            </a:pPr>
            <a:r>
              <a:rPr lang="en-US" sz="2400">
                <a:latin typeface="Calibri" pitchFamily="34" charset="0"/>
              </a:rPr>
              <a:t>Hover control. </a:t>
            </a:r>
          </a:p>
          <a:p>
            <a:pPr>
              <a:buFont typeface="Arial" charset="0"/>
              <a:buChar char="•"/>
            </a:pPr>
            <a:r>
              <a:rPr lang="en-US" sz="2400">
                <a:latin typeface="Calibri" pitchFamily="34" charset="0"/>
              </a:rPr>
              <a:t>Take off and landing feedback.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Connector 70"/>
          <p:cNvCxnSpPr/>
          <p:nvPr/>
        </p:nvCxnSpPr>
        <p:spPr>
          <a:xfrm rot="5400000" flipH="1" flipV="1">
            <a:off x="4672013" y="2433638"/>
            <a:ext cx="2057400" cy="0"/>
          </a:xfrm>
          <a:prstGeom prst="line">
            <a:avLst/>
          </a:prstGeom>
          <a:ln w="730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9906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/>
              <a:t>Side Facing Parallel Control Sensors</a:t>
            </a:r>
            <a:br>
              <a:rPr lang="en-US" dirty="0" smtClean="0"/>
            </a:b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rot="16200000" flipH="1">
            <a:off x="6042819" y="5811044"/>
            <a:ext cx="784225" cy="157163"/>
          </a:xfrm>
          <a:prstGeom prst="line">
            <a:avLst/>
          </a:prstGeom>
          <a:ln w="793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6828631" y="5811045"/>
            <a:ext cx="784225" cy="157162"/>
          </a:xfrm>
          <a:prstGeom prst="line">
            <a:avLst/>
          </a:prstGeom>
          <a:ln w="793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ardrop 3"/>
          <p:cNvSpPr/>
          <p:nvPr/>
        </p:nvSpPr>
        <p:spPr>
          <a:xfrm rot="16200000">
            <a:off x="5522119" y="3012281"/>
            <a:ext cx="2351088" cy="2879725"/>
          </a:xfrm>
          <a:prstGeom prst="teardrop">
            <a:avLst/>
          </a:prstGeom>
          <a:gradFill flip="none" rotWithShape="1">
            <a:gsLst>
              <a:gs pos="70000">
                <a:srgbClr val="E58C09"/>
              </a:gs>
              <a:gs pos="100000">
                <a:srgbClr val="4D0808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5257800" y="3603625"/>
            <a:ext cx="1046163" cy="587375"/>
            <a:chOff x="5791200" y="1447800"/>
            <a:chExt cx="1752600" cy="838200"/>
          </a:xfrm>
        </p:grpSpPr>
        <p:sp>
          <p:nvSpPr>
            <p:cNvPr id="5" name="Rectangle 4"/>
            <p:cNvSpPr/>
            <p:nvPr/>
          </p:nvSpPr>
          <p:spPr>
            <a:xfrm>
              <a:off x="5791200" y="1447800"/>
              <a:ext cx="1752600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5942791" y="1524824"/>
              <a:ext cx="611681" cy="68415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6780528" y="1524824"/>
              <a:ext cx="611681" cy="68415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cxnSp>
        <p:nvCxnSpPr>
          <p:cNvPr id="10" name="Straight Connector 9"/>
          <p:cNvCxnSpPr/>
          <p:nvPr/>
        </p:nvCxnSpPr>
        <p:spPr>
          <a:xfrm rot="10800000">
            <a:off x="1279525" y="3538538"/>
            <a:ext cx="3978275" cy="0"/>
          </a:xfrm>
          <a:prstGeom prst="line">
            <a:avLst/>
          </a:prstGeom>
          <a:ln w="2317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954338" y="3603625"/>
            <a:ext cx="2355850" cy="1109663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467350" y="6281738"/>
            <a:ext cx="2146300" cy="0"/>
          </a:xfrm>
          <a:prstGeom prst="line">
            <a:avLst/>
          </a:prstGeom>
          <a:ln w="952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rc 20"/>
          <p:cNvSpPr/>
          <p:nvPr/>
        </p:nvSpPr>
        <p:spPr>
          <a:xfrm rot="10800000" flipH="1">
            <a:off x="7142163" y="5627688"/>
            <a:ext cx="838200" cy="654050"/>
          </a:xfrm>
          <a:prstGeom prst="arc">
            <a:avLst/>
          </a:prstGeom>
          <a:ln w="952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1" name="Group 24"/>
          <p:cNvGrpSpPr/>
          <p:nvPr/>
        </p:nvGrpSpPr>
        <p:grpSpPr>
          <a:xfrm>
            <a:off x="442131" y="3080658"/>
            <a:ext cx="1417482" cy="195943"/>
            <a:chOff x="1292352" y="2133600"/>
            <a:chExt cx="2063496" cy="228600"/>
          </a:xfrm>
          <a:solidFill>
            <a:schemeClr val="tx1"/>
          </a:solidFill>
        </p:grpSpPr>
        <p:sp>
          <p:nvSpPr>
            <p:cNvPr id="23" name="Isosceles Triangle 22"/>
            <p:cNvSpPr/>
            <p:nvPr/>
          </p:nvSpPr>
          <p:spPr>
            <a:xfrm rot="5400000">
              <a:off x="1941576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 rot="16200000">
              <a:off x="2478024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6" name="Rounded Rectangle 25"/>
          <p:cNvSpPr/>
          <p:nvPr/>
        </p:nvSpPr>
        <p:spPr>
          <a:xfrm>
            <a:off x="1017588" y="3276600"/>
            <a:ext cx="314325" cy="784225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3" name="Group 26"/>
          <p:cNvGrpSpPr>
            <a:grpSpLocks/>
          </p:cNvGrpSpPr>
          <p:nvPr/>
        </p:nvGrpSpPr>
        <p:grpSpPr bwMode="auto">
          <a:xfrm>
            <a:off x="1331913" y="3603625"/>
            <a:ext cx="1046162" cy="587375"/>
            <a:chOff x="5791200" y="1447800"/>
            <a:chExt cx="1752600" cy="838200"/>
          </a:xfrm>
        </p:grpSpPr>
        <p:sp>
          <p:nvSpPr>
            <p:cNvPr id="28" name="Rectangle 27"/>
            <p:cNvSpPr/>
            <p:nvPr/>
          </p:nvSpPr>
          <p:spPr>
            <a:xfrm>
              <a:off x="5791200" y="1447800"/>
              <a:ext cx="1752600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942790" y="1524824"/>
              <a:ext cx="611682" cy="68415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780529" y="1524824"/>
              <a:ext cx="611682" cy="68415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20" name="Group 71"/>
          <p:cNvGrpSpPr/>
          <p:nvPr/>
        </p:nvGrpSpPr>
        <p:grpSpPr>
          <a:xfrm>
            <a:off x="2819400" y="1828800"/>
            <a:ext cx="5837082" cy="381000"/>
            <a:chOff x="1292352" y="2133600"/>
            <a:chExt cx="2063496" cy="228600"/>
          </a:xfrm>
          <a:solidFill>
            <a:schemeClr val="tx1"/>
          </a:solidFill>
        </p:grpSpPr>
        <p:sp>
          <p:nvSpPr>
            <p:cNvPr id="73" name="Isosceles Triangle 72"/>
            <p:cNvSpPr/>
            <p:nvPr/>
          </p:nvSpPr>
          <p:spPr>
            <a:xfrm rot="5400000">
              <a:off x="1941576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4" name="Isosceles Triangle 73"/>
            <p:cNvSpPr/>
            <p:nvPr/>
          </p:nvSpPr>
          <p:spPr>
            <a:xfrm rot="16200000">
              <a:off x="2478024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22" name="Group 74"/>
          <p:cNvGrpSpPr/>
          <p:nvPr/>
        </p:nvGrpSpPr>
        <p:grpSpPr>
          <a:xfrm>
            <a:off x="2819400" y="2590800"/>
            <a:ext cx="5837082" cy="348343"/>
            <a:chOff x="1292352" y="2133600"/>
            <a:chExt cx="2063496" cy="228600"/>
          </a:xfrm>
          <a:solidFill>
            <a:schemeClr val="tx1"/>
          </a:solidFill>
        </p:grpSpPr>
        <p:sp>
          <p:nvSpPr>
            <p:cNvPr id="76" name="Isosceles Triangle 75"/>
            <p:cNvSpPr/>
            <p:nvPr/>
          </p:nvSpPr>
          <p:spPr>
            <a:xfrm rot="5400000">
              <a:off x="1941576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7" name="Isosceles Triangle 76"/>
            <p:cNvSpPr/>
            <p:nvPr/>
          </p:nvSpPr>
          <p:spPr>
            <a:xfrm rot="16200000">
              <a:off x="2478024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cxnSp>
        <p:nvCxnSpPr>
          <p:cNvPr id="79" name="Straight Connector 78"/>
          <p:cNvCxnSpPr/>
          <p:nvPr/>
        </p:nvCxnSpPr>
        <p:spPr>
          <a:xfrm>
            <a:off x="4038600" y="1447800"/>
            <a:ext cx="3162300" cy="0"/>
          </a:xfrm>
          <a:prstGeom prst="line">
            <a:avLst/>
          </a:prstGeom>
          <a:ln w="476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ounded Rectangle 79"/>
          <p:cNvSpPr/>
          <p:nvPr/>
        </p:nvSpPr>
        <p:spPr>
          <a:xfrm>
            <a:off x="7162800" y="1371600"/>
            <a:ext cx="381000" cy="1524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1" name="Rounded Rectangle 80"/>
          <p:cNvSpPr/>
          <p:nvPr/>
        </p:nvSpPr>
        <p:spPr>
          <a:xfrm>
            <a:off x="3810000" y="1371600"/>
            <a:ext cx="381000" cy="1524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5" name="Straight Connector 84"/>
          <p:cNvCxnSpPr/>
          <p:nvPr/>
        </p:nvCxnSpPr>
        <p:spPr>
          <a:xfrm rot="5400000">
            <a:off x="5295900" y="1714500"/>
            <a:ext cx="5334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>
            <a:off x="5600700" y="1714500"/>
            <a:ext cx="5334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Oval 87"/>
          <p:cNvSpPr/>
          <p:nvPr/>
        </p:nvSpPr>
        <p:spPr>
          <a:xfrm rot="2119803">
            <a:off x="6278563" y="3544888"/>
            <a:ext cx="1843087" cy="12192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766" name="TextBox 67"/>
          <p:cNvSpPr txBox="1">
            <a:spLocks noChangeArrowheads="1"/>
          </p:cNvSpPr>
          <p:nvPr/>
        </p:nvSpPr>
        <p:spPr bwMode="auto">
          <a:xfrm>
            <a:off x="685800" y="4572000"/>
            <a:ext cx="33623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400">
                <a:latin typeface="Calibri" pitchFamily="34" charset="0"/>
              </a:rPr>
              <a:t>Wall distance detection. </a:t>
            </a:r>
          </a:p>
          <a:p>
            <a:pPr>
              <a:buFont typeface="Arial" charset="0"/>
              <a:buChar char="•"/>
            </a:pPr>
            <a:r>
              <a:rPr lang="en-US" sz="2400">
                <a:latin typeface="Calibri" pitchFamily="34" charset="0"/>
              </a:rPr>
              <a:t>Parallelism. </a:t>
            </a:r>
          </a:p>
          <a:p>
            <a:pPr>
              <a:buFont typeface="Arial" charset="0"/>
              <a:buChar char="•"/>
            </a:pPr>
            <a:r>
              <a:rPr lang="en-US" sz="2400">
                <a:latin typeface="Calibri" pitchFamily="34" charset="0"/>
              </a:rPr>
              <a:t>Wall following.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9906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/>
              <a:t>Sensor System</a:t>
            </a:r>
            <a:br>
              <a:rPr lang="en-US" dirty="0" smtClean="0"/>
            </a:br>
            <a:endParaRPr lang="en-US" dirty="0"/>
          </a:p>
        </p:txBody>
      </p:sp>
      <p:grpSp>
        <p:nvGrpSpPr>
          <p:cNvPr id="32770" name="Group 61"/>
          <p:cNvGrpSpPr>
            <a:grpSpLocks/>
          </p:cNvGrpSpPr>
          <p:nvPr/>
        </p:nvGrpSpPr>
        <p:grpSpPr bwMode="auto">
          <a:xfrm>
            <a:off x="442913" y="1371600"/>
            <a:ext cx="8213725" cy="4910138"/>
            <a:chOff x="442131" y="1371600"/>
            <a:chExt cx="8214351" cy="4910138"/>
          </a:xfrm>
        </p:grpSpPr>
        <p:cxnSp>
          <p:nvCxnSpPr>
            <p:cNvPr id="71" name="Straight Connector 70"/>
            <p:cNvCxnSpPr/>
            <p:nvPr/>
          </p:nvCxnSpPr>
          <p:spPr>
            <a:xfrm rot="5400000" flipH="1" flipV="1">
              <a:off x="4671632" y="2433638"/>
              <a:ext cx="2057400" cy="0"/>
            </a:xfrm>
            <a:prstGeom prst="line">
              <a:avLst/>
            </a:prstGeom>
            <a:ln w="7302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6042494" y="5811038"/>
              <a:ext cx="784225" cy="157175"/>
            </a:xfrm>
            <a:prstGeom prst="line">
              <a:avLst/>
            </a:prstGeom>
            <a:ln w="793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H="1">
              <a:off x="6828366" y="5811039"/>
              <a:ext cx="784225" cy="157174"/>
            </a:xfrm>
            <a:prstGeom prst="line">
              <a:avLst/>
            </a:prstGeom>
            <a:ln w="793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774" name="Group 55"/>
            <p:cNvGrpSpPr>
              <a:grpSpLocks/>
            </p:cNvGrpSpPr>
            <p:nvPr/>
          </p:nvGrpSpPr>
          <p:grpSpPr bwMode="auto">
            <a:xfrm>
              <a:off x="3059113" y="3668713"/>
              <a:ext cx="2016125" cy="1109662"/>
              <a:chOff x="5638800" y="4724400"/>
              <a:chExt cx="3048000" cy="1447800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 rot="5400000">
                <a:off x="7696080" y="4953273"/>
                <a:ext cx="151200" cy="0"/>
              </a:xfrm>
              <a:prstGeom prst="line">
                <a:avLst/>
              </a:prstGeom>
              <a:ln w="508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rot="5400000">
                <a:off x="7849692" y="4953273"/>
                <a:ext cx="151200" cy="0"/>
              </a:xfrm>
              <a:prstGeom prst="line">
                <a:avLst/>
              </a:prstGeom>
              <a:ln w="508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rot="5400000">
                <a:off x="8000904" y="4953273"/>
                <a:ext cx="151200" cy="0"/>
              </a:xfrm>
              <a:prstGeom prst="line">
                <a:avLst/>
              </a:prstGeom>
              <a:ln w="508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8154516" y="4953273"/>
                <a:ext cx="151200" cy="0"/>
              </a:xfrm>
              <a:prstGeom prst="line">
                <a:avLst/>
              </a:prstGeom>
              <a:ln w="508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8305726" y="4953273"/>
                <a:ext cx="151200" cy="0"/>
              </a:xfrm>
              <a:prstGeom prst="line">
                <a:avLst/>
              </a:prstGeom>
              <a:ln w="508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5400000">
                <a:off x="8459338" y="4953273"/>
                <a:ext cx="151200" cy="0"/>
              </a:xfrm>
              <a:prstGeom prst="line">
                <a:avLst/>
              </a:prstGeom>
              <a:ln w="508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5400000">
                <a:off x="7544869" y="4953273"/>
                <a:ext cx="151200" cy="0"/>
              </a:xfrm>
              <a:prstGeom prst="line">
                <a:avLst/>
              </a:prstGeom>
              <a:ln w="508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Rectangle 35"/>
              <p:cNvSpPr/>
              <p:nvPr/>
            </p:nvSpPr>
            <p:spPr>
              <a:xfrm rot="5400000">
                <a:off x="7085399" y="3276920"/>
                <a:ext cx="153272" cy="304823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 rot="5400000">
                <a:off x="8038271" y="4534266"/>
                <a:ext cx="153272" cy="114248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5400000">
                <a:off x="7886299" y="5677173"/>
                <a:ext cx="99005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Rectangle 54"/>
              <p:cNvSpPr/>
              <p:nvPr/>
            </p:nvSpPr>
            <p:spPr>
              <a:xfrm>
                <a:off x="8230117" y="5182145"/>
                <a:ext cx="304823" cy="227837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32775" name="Group 56"/>
            <p:cNvGrpSpPr>
              <a:grpSpLocks/>
            </p:cNvGrpSpPr>
            <p:nvPr/>
          </p:nvGrpSpPr>
          <p:grpSpPr bwMode="auto">
            <a:xfrm>
              <a:off x="5310188" y="5497513"/>
              <a:ext cx="1046162" cy="533400"/>
              <a:chOff x="1905000" y="4800600"/>
              <a:chExt cx="1752600" cy="762000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1904311" y="4800600"/>
                <a:ext cx="1752734" cy="15194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 rot="5400000">
                <a:off x="2056751" y="4951708"/>
                <a:ext cx="610054" cy="611728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 rot="5400000">
                <a:off x="2894554" y="4951708"/>
                <a:ext cx="610054" cy="611728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" name="Teardrop 3"/>
            <p:cNvSpPr/>
            <p:nvPr/>
          </p:nvSpPr>
          <p:spPr>
            <a:xfrm rot="16200000">
              <a:off x="5521814" y="3012171"/>
              <a:ext cx="2351088" cy="2879944"/>
            </a:xfrm>
            <a:prstGeom prst="teardrop">
              <a:avLst/>
            </a:prstGeom>
            <a:gradFill flip="none" rotWithShape="1">
              <a:gsLst>
                <a:gs pos="70000">
                  <a:srgbClr val="E58C09"/>
                </a:gs>
                <a:gs pos="100000">
                  <a:srgbClr val="4D0808"/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32777" name="Group 7"/>
            <p:cNvGrpSpPr>
              <a:grpSpLocks/>
            </p:cNvGrpSpPr>
            <p:nvPr/>
          </p:nvGrpSpPr>
          <p:grpSpPr bwMode="auto">
            <a:xfrm>
              <a:off x="5257800" y="3603625"/>
              <a:ext cx="1046163" cy="587375"/>
              <a:chOff x="5791200" y="1447800"/>
              <a:chExt cx="1752600" cy="838200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5790505" y="1447800"/>
                <a:ext cx="1752734" cy="838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5942108" y="1524824"/>
                <a:ext cx="611728" cy="684152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6779908" y="1524824"/>
                <a:ext cx="611728" cy="684152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 rot="10800000">
              <a:off x="1278807" y="3538538"/>
              <a:ext cx="3978578" cy="0"/>
            </a:xfrm>
            <a:prstGeom prst="line">
              <a:avLst/>
            </a:prstGeom>
            <a:ln w="2317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953747" y="3603625"/>
              <a:ext cx="2356030" cy="1109663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5466951" y="6281738"/>
              <a:ext cx="2146464" cy="0"/>
            </a:xfrm>
            <a:prstGeom prst="line">
              <a:avLst/>
            </a:prstGeom>
            <a:ln w="952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Arc 20"/>
            <p:cNvSpPr/>
            <p:nvPr/>
          </p:nvSpPr>
          <p:spPr>
            <a:xfrm rot="10800000" flipH="1">
              <a:off x="7141892" y="5627688"/>
              <a:ext cx="838264" cy="654050"/>
            </a:xfrm>
            <a:prstGeom prst="arc">
              <a:avLst/>
            </a:prstGeom>
            <a:ln w="952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11" name="Group 24"/>
            <p:cNvGrpSpPr/>
            <p:nvPr/>
          </p:nvGrpSpPr>
          <p:grpSpPr>
            <a:xfrm>
              <a:off x="442131" y="3080658"/>
              <a:ext cx="1417482" cy="195943"/>
              <a:chOff x="1292352" y="2133600"/>
              <a:chExt cx="2063496" cy="228600"/>
            </a:xfrm>
            <a:solidFill>
              <a:schemeClr val="tx1"/>
            </a:solidFill>
          </p:grpSpPr>
          <p:sp>
            <p:nvSpPr>
              <p:cNvPr id="23" name="Isosceles Triangle 22"/>
              <p:cNvSpPr/>
              <p:nvPr/>
            </p:nvSpPr>
            <p:spPr>
              <a:xfrm rot="5400000">
                <a:off x="1941576" y="1484376"/>
                <a:ext cx="228600" cy="152704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4" name="Isosceles Triangle 23"/>
              <p:cNvSpPr/>
              <p:nvPr/>
            </p:nvSpPr>
            <p:spPr>
              <a:xfrm rot="16200000">
                <a:off x="2478024" y="1484376"/>
                <a:ext cx="228600" cy="152704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26" name="Rounded Rectangle 25"/>
            <p:cNvSpPr/>
            <p:nvPr/>
          </p:nvSpPr>
          <p:spPr>
            <a:xfrm>
              <a:off x="1016850" y="3276600"/>
              <a:ext cx="314349" cy="784225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32784" name="Group 26"/>
            <p:cNvGrpSpPr>
              <a:grpSpLocks/>
            </p:cNvGrpSpPr>
            <p:nvPr/>
          </p:nvGrpSpPr>
          <p:grpSpPr bwMode="auto">
            <a:xfrm>
              <a:off x="1331913" y="3603625"/>
              <a:ext cx="1046162" cy="587375"/>
              <a:chOff x="5791200" y="1447800"/>
              <a:chExt cx="1752600" cy="838200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5790004" y="1447800"/>
                <a:ext cx="1752734" cy="838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5941605" y="1524824"/>
                <a:ext cx="611728" cy="684152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6779408" y="1524824"/>
                <a:ext cx="611728" cy="684152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32785" name="Group 32"/>
            <p:cNvGrpSpPr>
              <a:grpSpLocks/>
            </p:cNvGrpSpPr>
            <p:nvPr/>
          </p:nvGrpSpPr>
          <p:grpSpPr bwMode="auto">
            <a:xfrm>
              <a:off x="8137525" y="4060825"/>
              <a:ext cx="454025" cy="587375"/>
              <a:chOff x="2743200" y="2743200"/>
              <a:chExt cx="762000" cy="838200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2742871" y="2743200"/>
                <a:ext cx="151880" cy="838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894751" y="2820224"/>
                <a:ext cx="610179" cy="68415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32786" name="Group 59"/>
            <p:cNvGrpSpPr>
              <a:grpSpLocks/>
            </p:cNvGrpSpPr>
            <p:nvPr/>
          </p:nvGrpSpPr>
          <p:grpSpPr bwMode="auto">
            <a:xfrm rot="3003739">
              <a:off x="7674769" y="4845844"/>
              <a:ext cx="139700" cy="522288"/>
              <a:chOff x="7696200" y="2743200"/>
              <a:chExt cx="152400" cy="914400"/>
            </a:xfrm>
          </p:grpSpPr>
          <p:sp>
            <p:nvSpPr>
              <p:cNvPr id="58" name="Rounded Rectangle 57"/>
              <p:cNvSpPr/>
              <p:nvPr/>
            </p:nvSpPr>
            <p:spPr>
              <a:xfrm>
                <a:off x="7696042" y="2743467"/>
                <a:ext cx="152400" cy="914470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9" name="Rounded Rectangle 58"/>
              <p:cNvSpPr/>
              <p:nvPr/>
            </p:nvSpPr>
            <p:spPr>
              <a:xfrm>
                <a:off x="7692433" y="2744443"/>
                <a:ext cx="152400" cy="380798"/>
              </a:xfrm>
              <a:prstGeom prst="round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20" name="Group 71"/>
            <p:cNvGrpSpPr/>
            <p:nvPr/>
          </p:nvGrpSpPr>
          <p:grpSpPr>
            <a:xfrm>
              <a:off x="2819400" y="1828800"/>
              <a:ext cx="5837082" cy="381000"/>
              <a:chOff x="1292352" y="2133600"/>
              <a:chExt cx="2063496" cy="228600"/>
            </a:xfrm>
            <a:solidFill>
              <a:schemeClr val="tx1"/>
            </a:solidFill>
          </p:grpSpPr>
          <p:sp>
            <p:nvSpPr>
              <p:cNvPr id="73" name="Isosceles Triangle 72"/>
              <p:cNvSpPr/>
              <p:nvPr/>
            </p:nvSpPr>
            <p:spPr>
              <a:xfrm rot="5400000">
                <a:off x="1941576" y="1484376"/>
                <a:ext cx="228600" cy="152704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4" name="Isosceles Triangle 73"/>
              <p:cNvSpPr/>
              <p:nvPr/>
            </p:nvSpPr>
            <p:spPr>
              <a:xfrm rot="16200000">
                <a:off x="2478024" y="1484376"/>
                <a:ext cx="228600" cy="152704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22" name="Group 74"/>
            <p:cNvGrpSpPr/>
            <p:nvPr/>
          </p:nvGrpSpPr>
          <p:grpSpPr>
            <a:xfrm>
              <a:off x="2819400" y="2590800"/>
              <a:ext cx="5837082" cy="348343"/>
              <a:chOff x="1292352" y="2133600"/>
              <a:chExt cx="2063496" cy="228600"/>
            </a:xfrm>
            <a:solidFill>
              <a:schemeClr val="tx1"/>
            </a:solidFill>
          </p:grpSpPr>
          <p:sp>
            <p:nvSpPr>
              <p:cNvPr id="76" name="Isosceles Triangle 75"/>
              <p:cNvSpPr/>
              <p:nvPr/>
            </p:nvSpPr>
            <p:spPr>
              <a:xfrm rot="5400000">
                <a:off x="1941576" y="1484376"/>
                <a:ext cx="228600" cy="152704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7" name="Isosceles Triangle 76"/>
              <p:cNvSpPr/>
              <p:nvPr/>
            </p:nvSpPr>
            <p:spPr>
              <a:xfrm rot="16200000">
                <a:off x="2478024" y="1484376"/>
                <a:ext cx="228600" cy="152704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cxnSp>
          <p:nvCxnSpPr>
            <p:cNvPr id="79" name="Straight Connector 78"/>
            <p:cNvCxnSpPr/>
            <p:nvPr/>
          </p:nvCxnSpPr>
          <p:spPr>
            <a:xfrm>
              <a:off x="4038092" y="1447800"/>
              <a:ext cx="3162541" cy="0"/>
            </a:xfrm>
            <a:prstGeom prst="line">
              <a:avLst/>
            </a:prstGeom>
            <a:ln w="476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ounded Rectangle 79"/>
            <p:cNvSpPr/>
            <p:nvPr/>
          </p:nvSpPr>
          <p:spPr>
            <a:xfrm>
              <a:off x="7162530" y="1371600"/>
              <a:ext cx="381029" cy="1524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1" name="Rounded Rectangle 80"/>
            <p:cNvSpPr/>
            <p:nvPr/>
          </p:nvSpPr>
          <p:spPr>
            <a:xfrm>
              <a:off x="3809475" y="1371600"/>
              <a:ext cx="381029" cy="1524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85" name="Straight Connector 84"/>
            <p:cNvCxnSpPr/>
            <p:nvPr/>
          </p:nvCxnSpPr>
          <p:spPr>
            <a:xfrm rot="5400000">
              <a:off x="5295508" y="1714500"/>
              <a:ext cx="533400" cy="0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5600331" y="1714500"/>
              <a:ext cx="533400" cy="0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Oval 87"/>
            <p:cNvSpPr/>
            <p:nvPr/>
          </p:nvSpPr>
          <p:spPr>
            <a:xfrm rot="2119803">
              <a:off x="6278226" y="3544888"/>
              <a:ext cx="1843227" cy="12192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32795" name="Group 67"/>
            <p:cNvGrpSpPr>
              <a:grpSpLocks/>
            </p:cNvGrpSpPr>
            <p:nvPr/>
          </p:nvGrpSpPr>
          <p:grpSpPr bwMode="auto">
            <a:xfrm rot="3094337">
              <a:off x="7159625" y="4287838"/>
              <a:ext cx="604837" cy="941388"/>
              <a:chOff x="7086600" y="1524000"/>
              <a:chExt cx="762000" cy="1526678"/>
            </a:xfrm>
          </p:grpSpPr>
          <p:sp>
            <p:nvSpPr>
              <p:cNvPr id="65" name="Rectangle 64"/>
              <p:cNvSpPr/>
              <p:nvPr/>
            </p:nvSpPr>
            <p:spPr>
              <a:xfrm>
                <a:off x="7158935" y="1605538"/>
                <a:ext cx="228000" cy="15190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7465950" y="1524906"/>
                <a:ext cx="304000" cy="22914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4" name="Rounded Rectangle 63"/>
              <p:cNvSpPr/>
              <p:nvPr/>
            </p:nvSpPr>
            <p:spPr>
              <a:xfrm>
                <a:off x="7083670" y="1672826"/>
                <a:ext cx="752001" cy="1374887"/>
              </a:xfrm>
              <a:prstGeom prst="roundRect">
                <a:avLst/>
              </a:prstGeom>
              <a:solidFill>
                <a:schemeClr val="tx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7082507" y="1675383"/>
                <a:ext cx="762001" cy="532961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794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Arduino</a:t>
            </a:r>
            <a:r>
              <a:rPr lang="en-US" dirty="0" smtClean="0"/>
              <a:t> </a:t>
            </a:r>
            <a:r>
              <a:rPr lang="en-US" dirty="0" err="1" smtClean="0"/>
              <a:t>Fio</a:t>
            </a:r>
            <a:r>
              <a:rPr lang="en-US" dirty="0" smtClean="0"/>
              <a:t> x 2</a:t>
            </a:r>
            <a:endParaRPr lang="en-US" dirty="0"/>
          </a:p>
        </p:txBody>
      </p:sp>
      <p:sp>
        <p:nvSpPr>
          <p:cNvPr id="34818" name="TextBox 18"/>
          <p:cNvSpPr txBox="1">
            <a:spLocks noChangeArrowheads="1"/>
          </p:cNvSpPr>
          <p:nvPr/>
        </p:nvSpPr>
        <p:spPr bwMode="auto">
          <a:xfrm>
            <a:off x="4800600" y="990600"/>
            <a:ext cx="346075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400">
                <a:latin typeface="Calibri" pitchFamily="34" charset="0"/>
              </a:rPr>
              <a:t>Compact</a:t>
            </a:r>
          </a:p>
          <a:p>
            <a:pPr>
              <a:buFont typeface="Arial" charset="0"/>
              <a:buChar char="•"/>
            </a:pPr>
            <a:r>
              <a:rPr lang="en-US" sz="2400">
                <a:latin typeface="Calibri" pitchFamily="34" charset="0"/>
              </a:rPr>
              <a:t>Light Weight</a:t>
            </a:r>
          </a:p>
          <a:p>
            <a:pPr>
              <a:buFont typeface="Arial" charset="0"/>
              <a:buChar char="•"/>
            </a:pPr>
            <a:r>
              <a:rPr lang="en-US" sz="2400">
                <a:latin typeface="Calibri" pitchFamily="34" charset="0"/>
              </a:rPr>
              <a:t>X-Bee Ready</a:t>
            </a:r>
          </a:p>
          <a:p>
            <a:pPr>
              <a:buFont typeface="Arial" charset="0"/>
              <a:buChar char="•"/>
            </a:pPr>
            <a:r>
              <a:rPr lang="en-US" sz="2400">
                <a:latin typeface="Calibri" pitchFamily="34" charset="0"/>
              </a:rPr>
              <a:t>Li-Po Battery Compatable</a:t>
            </a:r>
          </a:p>
          <a:p>
            <a:pPr>
              <a:buFont typeface="Arial" charset="0"/>
              <a:buChar char="•"/>
            </a:pPr>
            <a:r>
              <a:rPr lang="en-US" sz="2400">
                <a:latin typeface="Calibri" pitchFamily="34" charset="0"/>
              </a:rPr>
              <a:t>Battery Charger</a:t>
            </a:r>
          </a:p>
          <a:p>
            <a:pPr>
              <a:buFont typeface="Arial" charset="0"/>
              <a:buChar char="•"/>
            </a:pPr>
            <a:r>
              <a:rPr lang="en-US" sz="2400">
                <a:latin typeface="Calibri" pitchFamily="34" charset="0"/>
              </a:rPr>
              <a:t>$24.95 x 2 = $49.90</a:t>
            </a:r>
          </a:p>
        </p:txBody>
      </p:sp>
      <p:sp>
        <p:nvSpPr>
          <p:cNvPr id="34819" name="TextBox 21"/>
          <p:cNvSpPr txBox="1">
            <a:spLocks noChangeArrowheads="1"/>
          </p:cNvSpPr>
          <p:nvPr/>
        </p:nvSpPr>
        <p:spPr bwMode="auto">
          <a:xfrm>
            <a:off x="4724400" y="3352800"/>
            <a:ext cx="38941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Remote Board             Heli-Sensor Board</a:t>
            </a:r>
          </a:p>
          <a:p>
            <a:endParaRPr lang="en-US">
              <a:latin typeface="Calibri" pitchFamily="34" charset="0"/>
            </a:endParaRPr>
          </a:p>
        </p:txBody>
      </p:sp>
      <p:pic>
        <p:nvPicPr>
          <p:cNvPr id="34820" name="Picture 8" descr="fio2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457200" y="457200"/>
            <a:ext cx="5715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Picture 9" descr="fio2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3733800"/>
            <a:ext cx="2209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2" name="Picture 10" descr="fio2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3733800"/>
            <a:ext cx="2209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10668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/>
              <a:t>Micro Controller-Controlled </a:t>
            </a:r>
            <a:br>
              <a:rPr lang="en-US" dirty="0" smtClean="0"/>
            </a:br>
            <a:r>
              <a:rPr lang="en-US" dirty="0" smtClean="0"/>
              <a:t>RF Remote Control</a:t>
            </a:r>
            <a:endParaRPr lang="en-US" dirty="0"/>
          </a:p>
        </p:txBody>
      </p:sp>
      <p:grpSp>
        <p:nvGrpSpPr>
          <p:cNvPr id="36866" name="Group 30"/>
          <p:cNvGrpSpPr>
            <a:grpSpLocks/>
          </p:cNvGrpSpPr>
          <p:nvPr/>
        </p:nvGrpSpPr>
        <p:grpSpPr bwMode="auto">
          <a:xfrm flipH="1">
            <a:off x="8534400" y="457200"/>
            <a:ext cx="46038" cy="76200"/>
            <a:chOff x="3429000" y="685800"/>
            <a:chExt cx="4724400" cy="4572000"/>
          </a:xfrm>
        </p:grpSpPr>
        <p:sp>
          <p:nvSpPr>
            <p:cNvPr id="4" name="Rounded Rectangle 3"/>
            <p:cNvSpPr/>
            <p:nvPr/>
          </p:nvSpPr>
          <p:spPr>
            <a:xfrm>
              <a:off x="3429000" y="2114580"/>
              <a:ext cx="4724400" cy="3143220"/>
            </a:xfrm>
            <a:prstGeom prst="roundRect">
              <a:avLst>
                <a:gd name="adj" fmla="val 9900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4243594" y="2781300"/>
              <a:ext cx="1303269" cy="1524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 rot="5400000">
              <a:off x="3318634" y="3543300"/>
              <a:ext cx="152400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5400000">
              <a:off x="6902623" y="3543300"/>
              <a:ext cx="152400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10800000">
              <a:off x="6035537" y="4686300"/>
              <a:ext cx="1466228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>
              <a:off x="4732269" y="3067080"/>
              <a:ext cx="325817" cy="95250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Can 16"/>
            <p:cNvSpPr/>
            <p:nvPr/>
          </p:nvSpPr>
          <p:spPr>
            <a:xfrm rot="10800000">
              <a:off x="4732269" y="3543300"/>
              <a:ext cx="325817" cy="952500"/>
            </a:xfrm>
            <a:prstGeom prst="can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198497" y="2876580"/>
              <a:ext cx="1303269" cy="142872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361354" y="3162300"/>
              <a:ext cx="977451" cy="95250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 rot="5400000">
              <a:off x="6578151" y="3231283"/>
              <a:ext cx="381000" cy="81459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Can 21"/>
            <p:cNvSpPr/>
            <p:nvPr/>
          </p:nvSpPr>
          <p:spPr>
            <a:xfrm rot="16200000">
              <a:off x="6381454" y="3265123"/>
              <a:ext cx="285720" cy="651634"/>
            </a:xfrm>
            <a:prstGeom prst="can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27" name="Straight Connector 26"/>
            <p:cNvCxnSpPr/>
            <p:nvPr/>
          </p:nvCxnSpPr>
          <p:spPr>
            <a:xfrm rot="5400000">
              <a:off x="5158341" y="1400220"/>
              <a:ext cx="1428780" cy="0"/>
            </a:xfrm>
            <a:prstGeom prst="line">
              <a:avLst/>
            </a:prstGeom>
            <a:ln w="4762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867" name="TextBox 28"/>
          <p:cNvSpPr txBox="1">
            <a:spLocks noChangeArrowheads="1"/>
          </p:cNvSpPr>
          <p:nvPr/>
        </p:nvSpPr>
        <p:spPr bwMode="auto">
          <a:xfrm>
            <a:off x="304800" y="3657600"/>
            <a:ext cx="25955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Left Stick Potentiometer </a:t>
            </a:r>
          </a:p>
          <a:p>
            <a:r>
              <a:rPr lang="en-US">
                <a:latin typeface="Calibri" pitchFamily="34" charset="0"/>
              </a:rPr>
              <a:t>Bypass to control Altitude</a:t>
            </a:r>
          </a:p>
        </p:txBody>
      </p:sp>
      <p:sp>
        <p:nvSpPr>
          <p:cNvPr id="36868" name="TextBox 29"/>
          <p:cNvSpPr txBox="1">
            <a:spLocks noChangeArrowheads="1"/>
          </p:cNvSpPr>
          <p:nvPr/>
        </p:nvSpPr>
        <p:spPr bwMode="auto">
          <a:xfrm>
            <a:off x="6248400" y="3429000"/>
            <a:ext cx="27003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Right Stick Potentiometer</a:t>
            </a:r>
          </a:p>
          <a:p>
            <a:r>
              <a:rPr lang="en-US">
                <a:latin typeface="Calibri" pitchFamily="34" charset="0"/>
              </a:rPr>
              <a:t>Bypass to Control Heading </a:t>
            </a:r>
          </a:p>
          <a:p>
            <a:r>
              <a:rPr lang="en-US">
                <a:latin typeface="Calibri" pitchFamily="34" charset="0"/>
              </a:rPr>
              <a:t>and Airspeed</a:t>
            </a:r>
          </a:p>
        </p:txBody>
      </p:sp>
      <p:pic>
        <p:nvPicPr>
          <p:cNvPr id="36869" name="Picture 31" descr="remote_3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1524000"/>
            <a:ext cx="291465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70" name="TextBox 32"/>
          <p:cNvSpPr txBox="1">
            <a:spLocks noChangeArrowheads="1"/>
          </p:cNvSpPr>
          <p:nvPr/>
        </p:nvSpPr>
        <p:spPr bwMode="auto">
          <a:xfrm>
            <a:off x="2057400" y="1143000"/>
            <a:ext cx="50085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Transmitter Wired directly to Fio with xBee receiver</a:t>
            </a:r>
          </a:p>
          <a:p>
            <a:endParaRPr lang="en-US">
              <a:latin typeface="Calibri" pitchFamily="34" charset="0"/>
            </a:endParaRPr>
          </a:p>
        </p:txBody>
      </p:sp>
      <p:pic>
        <p:nvPicPr>
          <p:cNvPr id="36871" name="Picture 23" descr="brain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1828800"/>
            <a:ext cx="2681288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066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X-Bee Transceiver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7890" name="TextBox 5"/>
          <p:cNvSpPr txBox="1">
            <a:spLocks noChangeArrowheads="1"/>
          </p:cNvSpPr>
          <p:nvPr/>
        </p:nvSpPr>
        <p:spPr bwMode="auto">
          <a:xfrm>
            <a:off x="2286000" y="4876800"/>
            <a:ext cx="503237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Provides Wireless Communication </a:t>
            </a:r>
          </a:p>
          <a:p>
            <a:r>
              <a:rPr lang="en-US" sz="2400">
                <a:latin typeface="Calibri" pitchFamily="34" charset="0"/>
              </a:rPr>
              <a:t>between Arduino Fio Micro Controllers</a:t>
            </a:r>
          </a:p>
          <a:p>
            <a:r>
              <a:rPr lang="en-US" sz="2400">
                <a:latin typeface="Calibri" pitchFamily="34" charset="0"/>
              </a:rPr>
              <a:t>$22.95 x 2 = $45.90</a:t>
            </a:r>
          </a:p>
          <a:p>
            <a:endParaRPr lang="en-US" sz="2400">
              <a:latin typeface="Calibri" pitchFamily="34" charset="0"/>
            </a:endParaRPr>
          </a:p>
        </p:txBody>
      </p:sp>
      <p:pic>
        <p:nvPicPr>
          <p:cNvPr id="37891" name="Picture 6" descr="xbee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52400"/>
            <a:ext cx="36957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Connector 70"/>
          <p:cNvCxnSpPr/>
          <p:nvPr/>
        </p:nvCxnSpPr>
        <p:spPr>
          <a:xfrm rot="5400000" flipH="1" flipV="1">
            <a:off x="4672013" y="2433638"/>
            <a:ext cx="2057400" cy="0"/>
          </a:xfrm>
          <a:prstGeom prst="line">
            <a:avLst/>
          </a:prstGeom>
          <a:ln w="730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906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Arduino</a:t>
            </a:r>
            <a:r>
              <a:rPr lang="en-US" dirty="0" smtClean="0"/>
              <a:t> </a:t>
            </a:r>
            <a:r>
              <a:rPr lang="en-US" dirty="0" err="1" smtClean="0"/>
              <a:t>Fio</a:t>
            </a:r>
            <a:r>
              <a:rPr lang="en-US" dirty="0" smtClean="0"/>
              <a:t> and X-Bee Transceiver</a:t>
            </a:r>
            <a:br>
              <a:rPr lang="en-US" dirty="0" smtClean="0"/>
            </a:b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rot="16200000" flipH="1">
            <a:off x="6042819" y="5811044"/>
            <a:ext cx="784225" cy="157163"/>
          </a:xfrm>
          <a:prstGeom prst="line">
            <a:avLst/>
          </a:prstGeom>
          <a:ln w="793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6828631" y="5811045"/>
            <a:ext cx="784225" cy="157162"/>
          </a:xfrm>
          <a:prstGeom prst="line">
            <a:avLst/>
          </a:prstGeom>
          <a:ln w="793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55"/>
          <p:cNvGrpSpPr>
            <a:grpSpLocks/>
          </p:cNvGrpSpPr>
          <p:nvPr/>
        </p:nvGrpSpPr>
        <p:grpSpPr bwMode="auto">
          <a:xfrm>
            <a:off x="3059113" y="3668713"/>
            <a:ext cx="2016125" cy="1109662"/>
            <a:chOff x="5638800" y="4724400"/>
            <a:chExt cx="3048000" cy="1447800"/>
          </a:xfrm>
        </p:grpSpPr>
        <p:cxnSp>
          <p:nvCxnSpPr>
            <p:cNvPr id="43" name="Straight Connector 42"/>
            <p:cNvCxnSpPr/>
            <p:nvPr/>
          </p:nvCxnSpPr>
          <p:spPr>
            <a:xfrm rot="5400000">
              <a:off x="7696798" y="4953273"/>
              <a:ext cx="151200" cy="0"/>
            </a:xfrm>
            <a:prstGeom prst="line">
              <a:avLst/>
            </a:prstGeom>
            <a:ln w="508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7850398" y="4953273"/>
              <a:ext cx="151200" cy="0"/>
            </a:xfrm>
            <a:prstGeom prst="line">
              <a:avLst/>
            </a:prstGeom>
            <a:ln w="508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8001599" y="4953273"/>
              <a:ext cx="151200" cy="0"/>
            </a:xfrm>
            <a:prstGeom prst="line">
              <a:avLst/>
            </a:prstGeom>
            <a:ln w="508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>
              <a:off x="8155199" y="4953273"/>
              <a:ext cx="151200" cy="0"/>
            </a:xfrm>
            <a:prstGeom prst="line">
              <a:avLst/>
            </a:prstGeom>
            <a:ln w="508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>
              <a:off x="8306398" y="4953273"/>
              <a:ext cx="151200" cy="0"/>
            </a:xfrm>
            <a:prstGeom prst="line">
              <a:avLst/>
            </a:prstGeom>
            <a:ln w="508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>
              <a:off x="8459998" y="4953273"/>
              <a:ext cx="151200" cy="0"/>
            </a:xfrm>
            <a:prstGeom prst="line">
              <a:avLst/>
            </a:prstGeom>
            <a:ln w="508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7545599" y="4953273"/>
              <a:ext cx="151200" cy="0"/>
            </a:xfrm>
            <a:prstGeom prst="line">
              <a:avLst/>
            </a:prstGeom>
            <a:ln w="508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35"/>
            <p:cNvSpPr/>
            <p:nvPr/>
          </p:nvSpPr>
          <p:spPr>
            <a:xfrm rot="5400000">
              <a:off x="7086164" y="3277036"/>
              <a:ext cx="153272" cy="3048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 rot="5400000">
              <a:off x="8038963" y="4534309"/>
              <a:ext cx="153272" cy="1142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51" name="Straight Connector 50"/>
            <p:cNvCxnSpPr/>
            <p:nvPr/>
          </p:nvCxnSpPr>
          <p:spPr>
            <a:xfrm rot="5400000">
              <a:off x="7886971" y="5677173"/>
              <a:ext cx="99005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54"/>
            <p:cNvSpPr/>
            <p:nvPr/>
          </p:nvSpPr>
          <p:spPr>
            <a:xfrm>
              <a:off x="8230800" y="5182145"/>
              <a:ext cx="304799" cy="22783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" name="Teardrop 3"/>
          <p:cNvSpPr/>
          <p:nvPr/>
        </p:nvSpPr>
        <p:spPr>
          <a:xfrm rot="16200000">
            <a:off x="5522119" y="3012281"/>
            <a:ext cx="2351088" cy="2879725"/>
          </a:xfrm>
          <a:prstGeom prst="teardrop">
            <a:avLst/>
          </a:prstGeom>
          <a:gradFill flip="none" rotWithShape="1">
            <a:gsLst>
              <a:gs pos="70000">
                <a:srgbClr val="E58C09"/>
              </a:gs>
              <a:gs pos="100000">
                <a:srgbClr val="4D0808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10800000">
            <a:off x="1279525" y="3538538"/>
            <a:ext cx="3978275" cy="0"/>
          </a:xfrm>
          <a:prstGeom prst="line">
            <a:avLst/>
          </a:prstGeom>
          <a:ln w="2317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954338" y="3603625"/>
            <a:ext cx="2355850" cy="1109663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467350" y="6281738"/>
            <a:ext cx="2146300" cy="0"/>
          </a:xfrm>
          <a:prstGeom prst="line">
            <a:avLst/>
          </a:prstGeom>
          <a:ln w="952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rc 20"/>
          <p:cNvSpPr/>
          <p:nvPr/>
        </p:nvSpPr>
        <p:spPr>
          <a:xfrm rot="10800000" flipH="1">
            <a:off x="7142163" y="5627688"/>
            <a:ext cx="838200" cy="654050"/>
          </a:xfrm>
          <a:prstGeom prst="arc">
            <a:avLst/>
          </a:prstGeom>
          <a:ln w="952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1" name="Group 24"/>
          <p:cNvGrpSpPr/>
          <p:nvPr/>
        </p:nvGrpSpPr>
        <p:grpSpPr>
          <a:xfrm>
            <a:off x="442131" y="3080658"/>
            <a:ext cx="1417482" cy="195943"/>
            <a:chOff x="1292352" y="2133600"/>
            <a:chExt cx="2063496" cy="228600"/>
          </a:xfrm>
          <a:solidFill>
            <a:schemeClr val="tx1"/>
          </a:solidFill>
        </p:grpSpPr>
        <p:sp>
          <p:nvSpPr>
            <p:cNvPr id="23" name="Isosceles Triangle 22"/>
            <p:cNvSpPr/>
            <p:nvPr/>
          </p:nvSpPr>
          <p:spPr>
            <a:xfrm rot="5400000">
              <a:off x="1941576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 rot="16200000">
              <a:off x="2478024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6" name="Rounded Rectangle 25"/>
          <p:cNvSpPr/>
          <p:nvPr/>
        </p:nvSpPr>
        <p:spPr>
          <a:xfrm>
            <a:off x="1017588" y="3276600"/>
            <a:ext cx="314325" cy="784225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0" name="Group 71"/>
          <p:cNvGrpSpPr/>
          <p:nvPr/>
        </p:nvGrpSpPr>
        <p:grpSpPr>
          <a:xfrm>
            <a:off x="2819400" y="1828800"/>
            <a:ext cx="5837082" cy="381000"/>
            <a:chOff x="1292352" y="2133600"/>
            <a:chExt cx="2063496" cy="228600"/>
          </a:xfrm>
          <a:solidFill>
            <a:schemeClr val="tx1"/>
          </a:solidFill>
        </p:grpSpPr>
        <p:sp>
          <p:nvSpPr>
            <p:cNvPr id="73" name="Isosceles Triangle 72"/>
            <p:cNvSpPr/>
            <p:nvPr/>
          </p:nvSpPr>
          <p:spPr>
            <a:xfrm rot="5400000">
              <a:off x="1941576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4" name="Isosceles Triangle 73"/>
            <p:cNvSpPr/>
            <p:nvPr/>
          </p:nvSpPr>
          <p:spPr>
            <a:xfrm rot="16200000">
              <a:off x="2478024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22" name="Group 74"/>
          <p:cNvGrpSpPr/>
          <p:nvPr/>
        </p:nvGrpSpPr>
        <p:grpSpPr>
          <a:xfrm>
            <a:off x="2819400" y="2590800"/>
            <a:ext cx="5837082" cy="348343"/>
            <a:chOff x="1292352" y="2133600"/>
            <a:chExt cx="2063496" cy="228600"/>
          </a:xfrm>
          <a:solidFill>
            <a:schemeClr val="tx1"/>
          </a:solidFill>
        </p:grpSpPr>
        <p:sp>
          <p:nvSpPr>
            <p:cNvPr id="76" name="Isosceles Triangle 75"/>
            <p:cNvSpPr/>
            <p:nvPr/>
          </p:nvSpPr>
          <p:spPr>
            <a:xfrm rot="5400000">
              <a:off x="1941576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7" name="Isosceles Triangle 76"/>
            <p:cNvSpPr/>
            <p:nvPr/>
          </p:nvSpPr>
          <p:spPr>
            <a:xfrm rot="16200000">
              <a:off x="2478024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cxnSp>
        <p:nvCxnSpPr>
          <p:cNvPr id="79" name="Straight Connector 78"/>
          <p:cNvCxnSpPr/>
          <p:nvPr/>
        </p:nvCxnSpPr>
        <p:spPr>
          <a:xfrm>
            <a:off x="4038600" y="1447800"/>
            <a:ext cx="3162300" cy="0"/>
          </a:xfrm>
          <a:prstGeom prst="line">
            <a:avLst/>
          </a:prstGeom>
          <a:ln w="476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ounded Rectangle 79"/>
          <p:cNvSpPr/>
          <p:nvPr/>
        </p:nvSpPr>
        <p:spPr>
          <a:xfrm>
            <a:off x="7162800" y="1371600"/>
            <a:ext cx="381000" cy="1524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1" name="Rounded Rectangle 80"/>
          <p:cNvSpPr/>
          <p:nvPr/>
        </p:nvSpPr>
        <p:spPr>
          <a:xfrm>
            <a:off x="3810000" y="1371600"/>
            <a:ext cx="381000" cy="1524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5" name="Straight Connector 84"/>
          <p:cNvCxnSpPr/>
          <p:nvPr/>
        </p:nvCxnSpPr>
        <p:spPr>
          <a:xfrm rot="5400000">
            <a:off x="5295900" y="1714500"/>
            <a:ext cx="5334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>
            <a:off x="5600700" y="1714500"/>
            <a:ext cx="5334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Oval 87"/>
          <p:cNvSpPr/>
          <p:nvPr/>
        </p:nvSpPr>
        <p:spPr>
          <a:xfrm rot="2119803">
            <a:off x="6278563" y="3544888"/>
            <a:ext cx="1843087" cy="12192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933" name="TextBox 67"/>
          <p:cNvSpPr txBox="1">
            <a:spLocks noChangeArrowheads="1"/>
          </p:cNvSpPr>
          <p:nvPr/>
        </p:nvSpPr>
        <p:spPr bwMode="auto">
          <a:xfrm>
            <a:off x="685800" y="4572000"/>
            <a:ext cx="34782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Sensor Feedback through</a:t>
            </a:r>
          </a:p>
          <a:p>
            <a:r>
              <a:rPr lang="en-US" sz="2400">
                <a:latin typeface="Calibri" pitchFamily="34" charset="0"/>
              </a:rPr>
              <a:t>Wireless communication.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Project Description</a:t>
            </a:r>
            <a:endParaRPr lang="en-US" dirty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altLang="zh-CN" sz="2400" smtClean="0">
                <a:cs typeface="宋体"/>
              </a:rPr>
              <a:t>Team 1, Project Autonomous Helicopter consists of five team members working together to develop an autonomous flight system for an RC helicopter. </a:t>
            </a:r>
          </a:p>
          <a:p>
            <a:pPr eaLnBrk="1" hangingPunct="1">
              <a:buFont typeface="Arial" charset="0"/>
              <a:buNone/>
            </a:pPr>
            <a:endParaRPr lang="en-US" altLang="zh-CN" sz="2400" smtClean="0">
              <a:cs typeface="宋体"/>
            </a:endParaRPr>
          </a:p>
          <a:p>
            <a:pPr eaLnBrk="1" hangingPunct="1">
              <a:buFont typeface="Arial" charset="0"/>
              <a:buNone/>
            </a:pPr>
            <a:r>
              <a:rPr lang="en-US" altLang="zh-CN" sz="2400" smtClean="0">
                <a:cs typeface="宋体"/>
              </a:rPr>
              <a:t>In order to call the project a success, the following criteria should be met:</a:t>
            </a:r>
          </a:p>
          <a:p>
            <a:pPr eaLnBrk="1" hangingPunct="1">
              <a:buFont typeface="Arial" charset="0"/>
              <a:buNone/>
            </a:pPr>
            <a:endParaRPr lang="en-US" altLang="zh-CN" sz="2400" smtClean="0">
              <a:cs typeface="宋体"/>
            </a:endParaRPr>
          </a:p>
          <a:p>
            <a:pPr eaLnBrk="1" hangingPunct="1"/>
            <a:r>
              <a:rPr lang="en-US" altLang="zh-CN" sz="2400" smtClean="0">
                <a:cs typeface="宋体"/>
              </a:rPr>
              <a:t>Autonomous lift off and hover</a:t>
            </a:r>
          </a:p>
          <a:p>
            <a:pPr eaLnBrk="1" hangingPunct="1"/>
            <a:r>
              <a:rPr lang="en-US" altLang="zh-CN" sz="2400" smtClean="0">
                <a:cs typeface="宋体"/>
              </a:rPr>
              <a:t>Autonomous landing</a:t>
            </a:r>
          </a:p>
          <a:p>
            <a:pPr eaLnBrk="1" hangingPunct="1"/>
            <a:r>
              <a:rPr lang="en-US" altLang="zh-CN" sz="2400" smtClean="0">
                <a:cs typeface="宋体"/>
              </a:rPr>
              <a:t>Autonomous object avoidance exploration routine</a:t>
            </a:r>
          </a:p>
          <a:p>
            <a:pPr eaLnBrk="1" hangingPunct="1"/>
            <a:r>
              <a:rPr lang="en-US" altLang="zh-CN" sz="2400" smtClean="0">
                <a:cs typeface="宋体"/>
              </a:rPr>
              <a:t>Autonomous wall following routine </a:t>
            </a:r>
            <a:endParaRPr lang="en-US" sz="240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Logic Flow Diagram</a:t>
            </a:r>
          </a:p>
        </p:txBody>
      </p:sp>
      <p:pic>
        <p:nvPicPr>
          <p:cNvPr id="3993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590800"/>
            <a:ext cx="4357688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9939" name="Group 9"/>
          <p:cNvGrpSpPr>
            <a:grpSpLocks/>
          </p:cNvGrpSpPr>
          <p:nvPr/>
        </p:nvGrpSpPr>
        <p:grpSpPr bwMode="auto">
          <a:xfrm>
            <a:off x="228600" y="914400"/>
            <a:ext cx="5105400" cy="2362200"/>
            <a:chOff x="442131" y="1371600"/>
            <a:chExt cx="8214351" cy="4910138"/>
          </a:xfrm>
        </p:grpSpPr>
        <p:cxnSp>
          <p:nvCxnSpPr>
            <p:cNvPr id="11" name="Straight Connector 10"/>
            <p:cNvCxnSpPr/>
            <p:nvPr/>
          </p:nvCxnSpPr>
          <p:spPr>
            <a:xfrm rot="5400000" flipH="1" flipV="1">
              <a:off x="4671713" y="2434143"/>
              <a:ext cx="2059090" cy="0"/>
            </a:xfrm>
            <a:prstGeom prst="line">
              <a:avLst/>
            </a:prstGeom>
            <a:ln w="7302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6041638" y="5809878"/>
              <a:ext cx="785358" cy="158361"/>
            </a:xfrm>
            <a:prstGeom prst="line">
              <a:avLst/>
            </a:prstGeom>
            <a:ln w="793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6828336" y="5809878"/>
              <a:ext cx="785358" cy="158361"/>
            </a:xfrm>
            <a:prstGeom prst="line">
              <a:avLst/>
            </a:prstGeom>
            <a:ln w="793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947" name="Group 55"/>
            <p:cNvGrpSpPr>
              <a:grpSpLocks/>
            </p:cNvGrpSpPr>
            <p:nvPr/>
          </p:nvGrpSpPr>
          <p:grpSpPr bwMode="auto">
            <a:xfrm>
              <a:off x="4968082" y="3668719"/>
              <a:ext cx="3048000" cy="1109664"/>
              <a:chOff x="5638800" y="4724400"/>
              <a:chExt cx="3048000" cy="1447800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 rot="5400000">
                <a:off x="7696340" y="4954163"/>
                <a:ext cx="150688" cy="0"/>
              </a:xfrm>
              <a:prstGeom prst="line">
                <a:avLst/>
              </a:prstGeom>
              <a:ln w="508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5400000">
                <a:off x="7849593" y="4954163"/>
                <a:ext cx="150688" cy="0"/>
              </a:xfrm>
              <a:prstGeom prst="line">
                <a:avLst/>
              </a:prstGeom>
              <a:ln w="508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rot="5400000">
                <a:off x="8000291" y="4954163"/>
                <a:ext cx="150688" cy="0"/>
              </a:xfrm>
              <a:prstGeom prst="line">
                <a:avLst/>
              </a:prstGeom>
              <a:ln w="508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 rot="5400000">
                <a:off x="8156099" y="4954163"/>
                <a:ext cx="150688" cy="0"/>
              </a:xfrm>
              <a:prstGeom prst="line">
                <a:avLst/>
              </a:prstGeom>
              <a:ln w="508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rot="5400000">
                <a:off x="8306796" y="4954163"/>
                <a:ext cx="150688" cy="0"/>
              </a:xfrm>
              <a:prstGeom prst="line">
                <a:avLst/>
              </a:prstGeom>
              <a:ln w="508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8460049" y="4954163"/>
                <a:ext cx="150688" cy="0"/>
              </a:xfrm>
              <a:prstGeom prst="line">
                <a:avLst/>
              </a:prstGeom>
              <a:ln w="508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>
                <a:off x="7545641" y="4954163"/>
                <a:ext cx="150688" cy="0"/>
              </a:xfrm>
              <a:prstGeom prst="line">
                <a:avLst/>
              </a:prstGeom>
              <a:ln w="508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Rectangle 65"/>
              <p:cNvSpPr/>
              <p:nvPr/>
            </p:nvSpPr>
            <p:spPr>
              <a:xfrm rot="5400000">
                <a:off x="7085009" y="3277732"/>
                <a:ext cx="154992" cy="304717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 rot="5400000">
                <a:off x="8039884" y="4533980"/>
                <a:ext cx="150686" cy="11417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68" name="Straight Connector 67"/>
              <p:cNvCxnSpPr/>
              <p:nvPr/>
            </p:nvCxnSpPr>
            <p:spPr>
              <a:xfrm rot="5400000">
                <a:off x="7887026" y="5675308"/>
                <a:ext cx="990229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9" name="Rectangle 68"/>
              <p:cNvSpPr/>
              <p:nvPr/>
            </p:nvSpPr>
            <p:spPr>
              <a:xfrm>
                <a:off x="8231444" y="5180192"/>
                <a:ext cx="303951" cy="228185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39948" name="Group 56"/>
            <p:cNvGrpSpPr>
              <a:grpSpLocks/>
            </p:cNvGrpSpPr>
            <p:nvPr/>
          </p:nvGrpSpPr>
          <p:grpSpPr bwMode="auto">
            <a:xfrm>
              <a:off x="5310188" y="5497505"/>
              <a:ext cx="1046162" cy="533398"/>
              <a:chOff x="1905000" y="4800600"/>
              <a:chExt cx="1752600" cy="761999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1905458" y="4798994"/>
                <a:ext cx="1750107" cy="15085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7" name="Rectangle 56"/>
              <p:cNvSpPr/>
              <p:nvPr/>
            </p:nvSpPr>
            <p:spPr>
              <a:xfrm rot="5400000">
                <a:off x="2054756" y="4950311"/>
                <a:ext cx="612827" cy="61189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8" name="Rectangle 57"/>
              <p:cNvSpPr/>
              <p:nvPr/>
            </p:nvSpPr>
            <p:spPr>
              <a:xfrm rot="5400000">
                <a:off x="2893437" y="4950311"/>
                <a:ext cx="612827" cy="61189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16" name="Teardrop 15"/>
            <p:cNvSpPr/>
            <p:nvPr/>
          </p:nvSpPr>
          <p:spPr>
            <a:xfrm rot="16200000">
              <a:off x="5521013" y="3011411"/>
              <a:ext cx="2352773" cy="2881153"/>
            </a:xfrm>
            <a:prstGeom prst="teardrop">
              <a:avLst/>
            </a:prstGeom>
            <a:gradFill flip="none" rotWithShape="1">
              <a:gsLst>
                <a:gs pos="70000">
                  <a:srgbClr val="E58C09"/>
                </a:gs>
                <a:gs pos="100000">
                  <a:srgbClr val="4D0808"/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39950" name="Group 7"/>
            <p:cNvGrpSpPr>
              <a:grpSpLocks/>
            </p:cNvGrpSpPr>
            <p:nvPr/>
          </p:nvGrpSpPr>
          <p:grpSpPr bwMode="auto">
            <a:xfrm>
              <a:off x="5257800" y="3603625"/>
              <a:ext cx="1046163" cy="587375"/>
              <a:chOff x="5791200" y="1447800"/>
              <a:chExt cx="1752600" cy="838200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5789567" y="1445881"/>
                <a:ext cx="1754384" cy="83819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4" name="Oval 5"/>
              <p:cNvSpPr/>
              <p:nvPr/>
            </p:nvSpPr>
            <p:spPr>
              <a:xfrm>
                <a:off x="5939330" y="1521224"/>
                <a:ext cx="616174" cy="687505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5" name="Oval 6"/>
              <p:cNvSpPr/>
              <p:nvPr/>
            </p:nvSpPr>
            <p:spPr>
              <a:xfrm>
                <a:off x="6778011" y="1521224"/>
                <a:ext cx="616174" cy="687505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cxnSp>
          <p:nvCxnSpPr>
            <p:cNvPr id="18" name="Straight Connector 17"/>
            <p:cNvCxnSpPr/>
            <p:nvPr/>
          </p:nvCxnSpPr>
          <p:spPr>
            <a:xfrm rot="10800000">
              <a:off x="1279913" y="3539585"/>
              <a:ext cx="3976911" cy="0"/>
            </a:xfrm>
            <a:prstGeom prst="line">
              <a:avLst/>
            </a:prstGeom>
            <a:ln w="2317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955477" y="3602281"/>
              <a:ext cx="2354985" cy="1112042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5466270" y="6281738"/>
              <a:ext cx="2148093" cy="0"/>
            </a:xfrm>
            <a:prstGeom prst="line">
              <a:avLst/>
            </a:prstGeom>
            <a:ln w="952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Arc 20"/>
            <p:cNvSpPr/>
            <p:nvPr/>
          </p:nvSpPr>
          <p:spPr>
            <a:xfrm rot="10800000" flipH="1">
              <a:off x="7141834" y="5628373"/>
              <a:ext cx="837782" cy="653365"/>
            </a:xfrm>
            <a:prstGeom prst="arc">
              <a:avLst/>
            </a:prstGeom>
            <a:ln w="952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22" name="Group 24"/>
            <p:cNvGrpSpPr/>
            <p:nvPr/>
          </p:nvGrpSpPr>
          <p:grpSpPr>
            <a:xfrm>
              <a:off x="442131" y="3080658"/>
              <a:ext cx="1417483" cy="195943"/>
              <a:chOff x="1292352" y="2133600"/>
              <a:chExt cx="2063496" cy="228600"/>
            </a:xfrm>
            <a:solidFill>
              <a:schemeClr val="tx1"/>
            </a:solidFill>
          </p:grpSpPr>
          <p:sp>
            <p:nvSpPr>
              <p:cNvPr id="51" name="Isosceles Triangle 22"/>
              <p:cNvSpPr/>
              <p:nvPr/>
            </p:nvSpPr>
            <p:spPr>
              <a:xfrm rot="5400000">
                <a:off x="1941576" y="1484376"/>
                <a:ext cx="228600" cy="152704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2" name="Isosceles Triangle 51"/>
              <p:cNvSpPr/>
              <p:nvPr/>
            </p:nvSpPr>
            <p:spPr>
              <a:xfrm rot="16200000">
                <a:off x="2478024" y="1484376"/>
                <a:ext cx="228600" cy="152704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23" name="Rounded Rectangle 22"/>
            <p:cNvSpPr/>
            <p:nvPr/>
          </p:nvSpPr>
          <p:spPr>
            <a:xfrm>
              <a:off x="1016830" y="3275599"/>
              <a:ext cx="314167" cy="785358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39957" name="Group 26"/>
            <p:cNvGrpSpPr>
              <a:grpSpLocks/>
            </p:cNvGrpSpPr>
            <p:nvPr/>
          </p:nvGrpSpPr>
          <p:grpSpPr bwMode="auto">
            <a:xfrm>
              <a:off x="1331913" y="3603625"/>
              <a:ext cx="1046162" cy="587375"/>
              <a:chOff x="5791200" y="1447800"/>
              <a:chExt cx="1752600" cy="838200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5789666" y="1445881"/>
                <a:ext cx="1754384" cy="83819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5939432" y="1521224"/>
                <a:ext cx="616174" cy="687505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6778113" y="1521224"/>
                <a:ext cx="616174" cy="687505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39958" name="Group 32"/>
            <p:cNvGrpSpPr>
              <a:grpSpLocks/>
            </p:cNvGrpSpPr>
            <p:nvPr/>
          </p:nvGrpSpPr>
          <p:grpSpPr bwMode="auto">
            <a:xfrm>
              <a:off x="8137525" y="4060825"/>
              <a:ext cx="454025" cy="587375"/>
              <a:chOff x="2743200" y="2743200"/>
              <a:chExt cx="762000" cy="838200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2743959" y="2743390"/>
                <a:ext cx="150036" cy="83819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2893995" y="2818733"/>
                <a:ext cx="613012" cy="68750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39959" name="Group 59"/>
            <p:cNvGrpSpPr>
              <a:grpSpLocks/>
            </p:cNvGrpSpPr>
            <p:nvPr/>
          </p:nvGrpSpPr>
          <p:grpSpPr bwMode="auto">
            <a:xfrm rot="3003739">
              <a:off x="7673904" y="4845452"/>
              <a:ext cx="140773" cy="522288"/>
              <a:chOff x="7695030" y="2743200"/>
              <a:chExt cx="153570" cy="914400"/>
            </a:xfrm>
          </p:grpSpPr>
          <p:sp>
            <p:nvSpPr>
              <p:cNvPr id="44" name="Rounded Rectangle 43"/>
              <p:cNvSpPr/>
              <p:nvPr/>
            </p:nvSpPr>
            <p:spPr>
              <a:xfrm>
                <a:off x="7696864" y="2744176"/>
                <a:ext cx="151191" cy="912251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45" name="Rounded Rectangle 44"/>
              <p:cNvSpPr/>
              <p:nvPr/>
            </p:nvSpPr>
            <p:spPr>
              <a:xfrm>
                <a:off x="7694814" y="2748583"/>
                <a:ext cx="151191" cy="380103"/>
              </a:xfrm>
              <a:prstGeom prst="round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27" name="Group 71"/>
            <p:cNvGrpSpPr/>
            <p:nvPr/>
          </p:nvGrpSpPr>
          <p:grpSpPr>
            <a:xfrm>
              <a:off x="2819400" y="1828800"/>
              <a:ext cx="5837082" cy="381000"/>
              <a:chOff x="1292352" y="2133600"/>
              <a:chExt cx="2063496" cy="228600"/>
            </a:xfrm>
            <a:solidFill>
              <a:schemeClr val="tx1"/>
            </a:solidFill>
          </p:grpSpPr>
          <p:sp>
            <p:nvSpPr>
              <p:cNvPr id="42" name="Isosceles Triangle 41"/>
              <p:cNvSpPr/>
              <p:nvPr/>
            </p:nvSpPr>
            <p:spPr>
              <a:xfrm rot="5400000">
                <a:off x="1941576" y="1484376"/>
                <a:ext cx="228600" cy="152704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43" name="Isosceles Triangle 42"/>
              <p:cNvSpPr/>
              <p:nvPr/>
            </p:nvSpPr>
            <p:spPr>
              <a:xfrm rot="16200000">
                <a:off x="2478024" y="1484376"/>
                <a:ext cx="228600" cy="152704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28" name="Group 74"/>
            <p:cNvGrpSpPr/>
            <p:nvPr/>
          </p:nvGrpSpPr>
          <p:grpSpPr>
            <a:xfrm>
              <a:off x="2819400" y="2590800"/>
              <a:ext cx="5837082" cy="348343"/>
              <a:chOff x="1292352" y="2133600"/>
              <a:chExt cx="2063496" cy="228600"/>
            </a:xfrm>
            <a:solidFill>
              <a:schemeClr val="tx1"/>
            </a:solidFill>
          </p:grpSpPr>
          <p:sp>
            <p:nvSpPr>
              <p:cNvPr id="40" name="Isosceles Triangle 39"/>
              <p:cNvSpPr/>
              <p:nvPr/>
            </p:nvSpPr>
            <p:spPr>
              <a:xfrm rot="5400000">
                <a:off x="1941576" y="1484376"/>
                <a:ext cx="228600" cy="152704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41" name="Isosceles Triangle 40"/>
              <p:cNvSpPr/>
              <p:nvPr/>
            </p:nvSpPr>
            <p:spPr>
              <a:xfrm rot="16200000">
                <a:off x="2478024" y="1484376"/>
                <a:ext cx="228600" cy="152704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cxnSp>
          <p:nvCxnSpPr>
            <p:cNvPr id="29" name="Straight Connector 28"/>
            <p:cNvCxnSpPr/>
            <p:nvPr/>
          </p:nvCxnSpPr>
          <p:spPr>
            <a:xfrm>
              <a:off x="4038464" y="1447497"/>
              <a:ext cx="3162116" cy="0"/>
            </a:xfrm>
            <a:prstGeom prst="line">
              <a:avLst/>
            </a:prstGeom>
            <a:ln w="476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ounded Rectangle 29"/>
            <p:cNvSpPr/>
            <p:nvPr/>
          </p:nvSpPr>
          <p:spPr>
            <a:xfrm>
              <a:off x="7162268" y="1371600"/>
              <a:ext cx="380577" cy="151792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3811140" y="1371600"/>
              <a:ext cx="380577" cy="151792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/>
            <p:nvPr/>
          </p:nvCxnSpPr>
          <p:spPr>
            <a:xfrm rot="5400000">
              <a:off x="5296044" y="1714784"/>
              <a:ext cx="534571" cy="0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5599994" y="1714784"/>
              <a:ext cx="534571" cy="0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/>
            <p:cNvSpPr/>
            <p:nvPr/>
          </p:nvSpPr>
          <p:spPr>
            <a:xfrm rot="2119803">
              <a:off x="6278510" y="3546185"/>
              <a:ext cx="1844142" cy="12176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39968" name="Group 67"/>
            <p:cNvGrpSpPr>
              <a:grpSpLocks/>
            </p:cNvGrpSpPr>
            <p:nvPr/>
          </p:nvGrpSpPr>
          <p:grpSpPr bwMode="auto">
            <a:xfrm rot="3094337">
              <a:off x="7158740" y="4286922"/>
              <a:ext cx="604838" cy="939917"/>
              <a:chOff x="7084268" y="1524651"/>
              <a:chExt cx="762000" cy="1524291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7154328" y="1608038"/>
                <a:ext cx="228648" cy="15326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7463643" y="1529245"/>
                <a:ext cx="307637" cy="227822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8" name="Rounded Rectangle 37"/>
              <p:cNvSpPr/>
              <p:nvPr/>
            </p:nvSpPr>
            <p:spPr>
              <a:xfrm>
                <a:off x="7081055" y="1673933"/>
                <a:ext cx="756621" cy="1375225"/>
              </a:xfrm>
              <a:prstGeom prst="roundRect">
                <a:avLst/>
              </a:prstGeom>
              <a:solidFill>
                <a:schemeClr val="tx1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7081685" y="1677219"/>
                <a:ext cx="764936" cy="530207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39940" name="TextBox 69"/>
          <p:cNvSpPr txBox="1">
            <a:spLocks noChangeArrowheads="1"/>
          </p:cNvSpPr>
          <p:nvPr/>
        </p:nvSpPr>
        <p:spPr bwMode="auto">
          <a:xfrm>
            <a:off x="3200400" y="30480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S1</a:t>
            </a:r>
          </a:p>
        </p:txBody>
      </p:sp>
      <p:sp>
        <p:nvSpPr>
          <p:cNvPr id="39941" name="TextBox 70"/>
          <p:cNvSpPr txBox="1">
            <a:spLocks noChangeArrowheads="1"/>
          </p:cNvSpPr>
          <p:nvPr/>
        </p:nvSpPr>
        <p:spPr bwMode="auto">
          <a:xfrm>
            <a:off x="4800600" y="23622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S2</a:t>
            </a:r>
          </a:p>
        </p:txBody>
      </p:sp>
      <p:sp>
        <p:nvSpPr>
          <p:cNvPr id="39942" name="TextBox 71"/>
          <p:cNvSpPr txBox="1">
            <a:spLocks noChangeArrowheads="1"/>
          </p:cNvSpPr>
          <p:nvPr/>
        </p:nvSpPr>
        <p:spPr bwMode="auto">
          <a:xfrm>
            <a:off x="3200400" y="21336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S3</a:t>
            </a:r>
          </a:p>
        </p:txBody>
      </p:sp>
      <p:sp>
        <p:nvSpPr>
          <p:cNvPr id="39943" name="TextBox 72"/>
          <p:cNvSpPr txBox="1">
            <a:spLocks noChangeArrowheads="1"/>
          </p:cNvSpPr>
          <p:nvPr/>
        </p:nvSpPr>
        <p:spPr bwMode="auto">
          <a:xfrm>
            <a:off x="762000" y="21336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S4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Logical Flow Diagram</a:t>
            </a:r>
            <a:endParaRPr lang="en-US" dirty="0"/>
          </a:p>
        </p:txBody>
      </p:sp>
      <p:pic>
        <p:nvPicPr>
          <p:cNvPr id="4096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1066800"/>
            <a:ext cx="5416550" cy="528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81000" y="1219200"/>
            <a:ext cx="3262313" cy="4572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Timeline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838200"/>
          <a:ext cx="9144000" cy="5259388"/>
        </p:xfrm>
        <a:graphic>
          <a:graphicData uri="http://schemas.openxmlformats.org/drawingml/2006/table">
            <a:tbl>
              <a:tblPr/>
              <a:tblGrid>
                <a:gridCol w="2014779"/>
                <a:gridCol w="576021"/>
                <a:gridCol w="533400"/>
                <a:gridCol w="581935"/>
                <a:gridCol w="705929"/>
                <a:gridCol w="838292"/>
                <a:gridCol w="838292"/>
                <a:gridCol w="838292"/>
                <a:gridCol w="845460"/>
                <a:gridCol w="599489"/>
                <a:gridCol w="772111"/>
              </a:tblGrid>
              <a:tr h="190070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Project Schedule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07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Activity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Cycle 1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Cycle 2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38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10FEB-16FEB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17FEB-23FEB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24FEB-2MAR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3MAR-9MAR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10MAR-16MAR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17MAR-23MAR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24MAR-30MAR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31MAR-6APR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7APR-13APR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14APR-20APR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5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Wireless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Comm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Balance Helicopter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Program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Sonar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Sensors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Program IR Sensor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Repairs/Ordering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parts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Complete Prototype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Prototype testing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Complete Project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</a:tr>
              <a:tr h="1900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Milestones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39" marR="7339" marT="73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382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 Performance of sensors confirmed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39" marR="7339" marT="7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3821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 Communication between microcontroller and helicopter controller confirmed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39" marR="7339" marT="7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3821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 Developed a logic flowchart for helicopter's autonomous actions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39" marR="7339" marT="7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3821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 Mounted Necessary parts onto helicopter and begin prototype testing</a:t>
                      </a: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39" marR="7339" marT="7339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39" marR="7339" marT="7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3821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 Helicopter tested to ensure proper autonomous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function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39" marR="7339" marT="73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339" marR="7339" marT="7339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533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Accomplishments</a:t>
            </a:r>
            <a:endParaRPr lang="en-US" dirty="0"/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eaLnBrk="1" hangingPunct="1"/>
            <a:r>
              <a:rPr lang="en-US" smtClean="0"/>
              <a:t>Purchased all parts needed for project.</a:t>
            </a:r>
          </a:p>
          <a:p>
            <a:pPr eaLnBrk="1" hangingPunct="1"/>
            <a:r>
              <a:rPr lang="en-US" smtClean="0"/>
              <a:t>Tested Helicopter Payload</a:t>
            </a:r>
          </a:p>
          <a:p>
            <a:pPr eaLnBrk="1" hangingPunct="1"/>
            <a:r>
              <a:rPr lang="en-US" smtClean="0"/>
              <a:t>Programmed Ultrasonic and IR sensors</a:t>
            </a:r>
          </a:p>
          <a:p>
            <a:pPr eaLnBrk="1" hangingPunct="1"/>
            <a:r>
              <a:rPr lang="en-US" smtClean="0"/>
              <a:t>Interfaced with Remote Control and Transmitter</a:t>
            </a:r>
          </a:p>
          <a:p>
            <a:pPr eaLnBrk="1" hangingPunct="1"/>
            <a:r>
              <a:rPr lang="en-US" smtClean="0"/>
              <a:t>Experimented with IR sensor for E-Day</a:t>
            </a:r>
          </a:p>
          <a:p>
            <a:pPr eaLnBrk="1" hangingPunct="1"/>
            <a:r>
              <a:rPr lang="en-US" smtClean="0"/>
              <a:t>Developed rudimentary optical altitude control.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Obstacles and Strategies</a:t>
            </a:r>
            <a:endParaRPr lang="en-US" dirty="0"/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eaLnBrk="1" hangingPunct="1"/>
            <a:r>
              <a:rPr lang="en-US" smtClean="0"/>
              <a:t>Control board Fried</a:t>
            </a:r>
          </a:p>
          <a:p>
            <a:pPr lvl="1" eaLnBrk="1" hangingPunct="1"/>
            <a:r>
              <a:rPr lang="en-US" smtClean="0"/>
              <a:t>Purchased new board from Hong Kong</a:t>
            </a:r>
          </a:p>
          <a:p>
            <a:pPr eaLnBrk="1" hangingPunct="1"/>
            <a:r>
              <a:rPr lang="en-US" smtClean="0"/>
              <a:t>Flybar damaged</a:t>
            </a:r>
          </a:p>
          <a:p>
            <a:pPr lvl="1" eaLnBrk="1" hangingPunct="1"/>
            <a:r>
              <a:rPr lang="en-US" smtClean="0"/>
              <a:t>Found more Resilient Material</a:t>
            </a:r>
          </a:p>
          <a:p>
            <a:pPr lvl="1" eaLnBrk="1" hangingPunct="1"/>
            <a:r>
              <a:rPr lang="en-US" smtClean="0"/>
              <a:t>Spaced Rotor Blades</a:t>
            </a:r>
          </a:p>
          <a:p>
            <a:pPr eaLnBrk="1" hangingPunct="1"/>
            <a:r>
              <a:rPr lang="en-US" smtClean="0"/>
              <a:t>Blade Broken</a:t>
            </a:r>
          </a:p>
          <a:p>
            <a:pPr lvl="1" eaLnBrk="1" hangingPunct="1"/>
            <a:r>
              <a:rPr lang="en-US" smtClean="0"/>
              <a:t>Replacements were purchased with the Helicopter</a:t>
            </a:r>
          </a:p>
          <a:p>
            <a:pPr eaLnBrk="1" hangingPunct="1"/>
            <a:r>
              <a:rPr lang="en-US" smtClean="0"/>
              <a:t>Interfacing with Remote</a:t>
            </a:r>
          </a:p>
          <a:p>
            <a:pPr lvl="1" eaLnBrk="1" hangingPunct="1"/>
            <a:r>
              <a:rPr lang="en-US" smtClean="0"/>
              <a:t>Explore different methods of signal generation</a:t>
            </a:r>
          </a:p>
          <a:p>
            <a:pPr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Risks Faced</a:t>
            </a:r>
            <a:endParaRPr lang="en-US" dirty="0"/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eaLnBrk="1" hangingPunct="1"/>
            <a:r>
              <a:rPr lang="en-US" smtClean="0"/>
              <a:t>Virtual Signal Transmission </a:t>
            </a:r>
          </a:p>
          <a:p>
            <a:pPr eaLnBrk="1" hangingPunct="1"/>
            <a:r>
              <a:rPr lang="en-US" smtClean="0"/>
              <a:t>Wireless Communications</a:t>
            </a:r>
          </a:p>
          <a:p>
            <a:pPr eaLnBrk="1" hangingPunct="1"/>
            <a:r>
              <a:rPr lang="en-US" smtClean="0"/>
              <a:t>Time Constraints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Budget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95400" y="1524000"/>
          <a:ext cx="6095999" cy="3995928"/>
        </p:xfrm>
        <a:graphic>
          <a:graphicData uri="http://schemas.openxmlformats.org/drawingml/2006/table">
            <a:tbl>
              <a:tblPr/>
              <a:tblGrid>
                <a:gridCol w="3228736"/>
                <a:gridCol w="962264"/>
                <a:gridCol w="581647"/>
                <a:gridCol w="661676"/>
                <a:gridCol w="661676"/>
              </a:tblGrid>
              <a:tr h="4058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 dirty="0">
                          <a:latin typeface="Arial Narrow"/>
                          <a:ea typeface="Lucida Sans Unicode"/>
                          <a:cs typeface="Mangal"/>
                        </a:rPr>
                        <a:t>Component</a:t>
                      </a:r>
                      <a:endParaRPr lang="en-US" sz="1200" kern="150" dirty="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Supplier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Unit Cost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Quantity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Total Cost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8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50">
                        <a:latin typeface="Arial Narrow"/>
                        <a:ea typeface="Lucida Sans Unicode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3.5-Ch Metal Outdoor RC Helicopter Volitation 9053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E Toys World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$68.25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1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$68.25*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9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Arduino Fio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sparkfun.com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$24.95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2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$49.90*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9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FTDI Basic Breakout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sparkfun.com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$14.95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1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$13.95*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8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Main Rotor Blade Set A And B 4 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Superstition Hobbies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$8.24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1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$8.24*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9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XBee 1mW Chip Antenna  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sparkfun.com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$22.95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2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$45.90*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9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Break Away Headers - Machine Pin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sparkfun.com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$2.95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1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$2.95*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9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Polymer Lithium Ion Battery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sparkfun.com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$8.95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1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$8.95*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9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Polymer Lithium Ion Battery - 20mAh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sparkfun.com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$5.95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1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$5.95*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9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Triple Output LED RGB-Clear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sparkfun.com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1.95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2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$3.90*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9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kern="150">
                          <a:latin typeface="Arial Narrow"/>
                          <a:ea typeface="Lucida Sans Unicode"/>
                          <a:cs typeface="Mangal"/>
                        </a:rPr>
                        <a:t>Infrared Proximity Sensor Long Range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kern="150">
                          <a:latin typeface="Arial Narrow"/>
                          <a:ea typeface="Lucida Sans Unicode"/>
                          <a:cs typeface="Mangal"/>
                        </a:rPr>
                        <a:t>sparkfun.com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kern="150">
                          <a:latin typeface="Arial Narrow"/>
                          <a:ea typeface="Lucida Sans Unicode"/>
                          <a:cs typeface="Mangal"/>
                        </a:rPr>
                        <a:t>$14.95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kern="150">
                          <a:latin typeface="Arial Narrow"/>
                          <a:ea typeface="Lucida Sans Unicode"/>
                          <a:cs typeface="Mangal"/>
                        </a:rPr>
                        <a:t>1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kern="150">
                          <a:latin typeface="Arial Narrow"/>
                          <a:ea typeface="Lucida Sans Unicode"/>
                          <a:cs typeface="Mangal"/>
                        </a:rPr>
                        <a:t>$14.95*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9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kern="150">
                          <a:latin typeface="Arial Narrow"/>
                          <a:ea typeface="Lucida Sans Unicode"/>
                          <a:cs typeface="Mangal"/>
                        </a:rPr>
                        <a:t>9V Snap Connector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kern="150">
                          <a:latin typeface="Arial Narrow"/>
                          <a:ea typeface="Lucida Sans Unicode"/>
                          <a:cs typeface="Mangal"/>
                        </a:rPr>
                        <a:t>sparkfun.com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kern="150">
                          <a:latin typeface="Arial Narrow"/>
                          <a:ea typeface="Lucida Sans Unicode"/>
                          <a:cs typeface="Mangal"/>
                        </a:rPr>
                        <a:t>$1.25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kern="150">
                          <a:latin typeface="Arial Narrow"/>
                          <a:ea typeface="Lucida Sans Unicode"/>
                          <a:cs typeface="Mangal"/>
                        </a:rPr>
                        <a:t>1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kern="150">
                          <a:latin typeface="Arial Narrow"/>
                          <a:ea typeface="Lucida Sans Unicode"/>
                          <a:cs typeface="Mangal"/>
                        </a:rPr>
                        <a:t>$1.25*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9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kern="150">
                          <a:latin typeface="Arial Narrow"/>
                          <a:ea typeface="Lucida Sans Unicode"/>
                          <a:cs typeface="Mangal"/>
                        </a:rPr>
                        <a:t>9V to Barrel Jack Adapter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kern="150">
                          <a:latin typeface="Arial Narrow"/>
                          <a:ea typeface="Lucida Sans Unicode"/>
                          <a:cs typeface="Mangal"/>
                        </a:rPr>
                        <a:t>sparkfun.com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kern="150">
                          <a:latin typeface="Arial Narrow"/>
                          <a:ea typeface="Lucida Sans Unicode"/>
                          <a:cs typeface="Mangal"/>
                        </a:rPr>
                        <a:t>$2.95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kern="150">
                          <a:latin typeface="Arial Narrow"/>
                          <a:ea typeface="Lucida Sans Unicode"/>
                          <a:cs typeface="Mangal"/>
                        </a:rPr>
                        <a:t>1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kern="150">
                          <a:latin typeface="Arial Narrow"/>
                          <a:ea typeface="Lucida Sans Unicode"/>
                          <a:cs typeface="Mangal"/>
                        </a:rPr>
                        <a:t>$2.95*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9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kern="150">
                          <a:latin typeface="Arial Narrow"/>
                          <a:ea typeface="Lucida Sans Unicode"/>
                          <a:cs typeface="Mangal"/>
                        </a:rPr>
                        <a:t>Arduino Uno SMD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kern="150">
                          <a:latin typeface="Arial Narrow"/>
                          <a:ea typeface="Lucida Sans Unicode"/>
                          <a:cs typeface="Mangal"/>
                        </a:rPr>
                        <a:t>sparkfun.com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kern="150">
                          <a:latin typeface="Arial Narrow"/>
                          <a:ea typeface="Lucida Sans Unicode"/>
                          <a:cs typeface="Mangal"/>
                        </a:rPr>
                        <a:t>$29.95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kern="150">
                          <a:latin typeface="Arial Narrow"/>
                          <a:ea typeface="Lucida Sans Unicode"/>
                          <a:cs typeface="Mangal"/>
                        </a:rPr>
                        <a:t>1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kern="150">
                          <a:latin typeface="Arial Narrow"/>
                          <a:ea typeface="Lucida Sans Unicode"/>
                          <a:cs typeface="Mangal"/>
                        </a:rPr>
                        <a:t>$29.95*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9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50">
                        <a:latin typeface="Arial Narrow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50">
                        <a:latin typeface="Arial Narrow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50">
                        <a:latin typeface="Arial Narrow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50">
                        <a:latin typeface="Arial Narrow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50">
                        <a:latin typeface="Arial Narrow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9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>
                          <a:latin typeface="Arial Narrow"/>
                          <a:ea typeface="Lucida Sans Unicode"/>
                          <a:cs typeface="Mangal"/>
                        </a:rPr>
                        <a:t>Total Estimated Project Cost</a:t>
                      </a:r>
                      <a:endParaRPr lang="en-US" sz="1200" kern="15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50">
                        <a:latin typeface="Arial Narrow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50">
                        <a:latin typeface="Arial Narrow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50">
                        <a:latin typeface="Arial Narrow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50" dirty="0">
                          <a:latin typeface="Arial Narrow"/>
                          <a:ea typeface="Lucida Sans Unicode"/>
                          <a:cs typeface="Mangal"/>
                        </a:rPr>
                        <a:t>$207.99*</a:t>
                      </a:r>
                      <a:endParaRPr lang="en-US" sz="1200" kern="150" dirty="0">
                        <a:latin typeface="Times New Roman"/>
                        <a:ea typeface="Lucida Sans Unicode"/>
                        <a:cs typeface="Mangal"/>
                      </a:endParaRPr>
                    </a:p>
                  </a:txBody>
                  <a:tcPr marL="66168" marR="66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Batteries</a:t>
            </a:r>
            <a:endParaRPr lang="en-US" dirty="0"/>
          </a:p>
        </p:txBody>
      </p:sp>
      <p:sp>
        <p:nvSpPr>
          <p:cNvPr id="23554" name="TextBox 6"/>
          <p:cNvSpPr txBox="1">
            <a:spLocks noChangeArrowheads="1"/>
          </p:cNvSpPr>
          <p:nvPr/>
        </p:nvSpPr>
        <p:spPr bwMode="auto">
          <a:xfrm>
            <a:off x="685800" y="4724400"/>
            <a:ext cx="3844925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Lithium Polymer - Primary</a:t>
            </a:r>
          </a:p>
          <a:p>
            <a:pPr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Lightest Weight vs. Power Density </a:t>
            </a:r>
          </a:p>
          <a:p>
            <a:pPr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Fio compatible</a:t>
            </a:r>
          </a:p>
          <a:p>
            <a:pPr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$8.95 + 5.95 = $14.90</a:t>
            </a:r>
          </a:p>
          <a:p>
            <a:endParaRPr lang="en-US" sz="2000">
              <a:latin typeface="Calibri" pitchFamily="34" charset="0"/>
            </a:endParaRPr>
          </a:p>
        </p:txBody>
      </p:sp>
      <p:sp>
        <p:nvSpPr>
          <p:cNvPr id="23555" name="TextBox 7"/>
          <p:cNvSpPr txBox="1">
            <a:spLocks noChangeArrowheads="1"/>
          </p:cNvSpPr>
          <p:nvPr/>
        </p:nvSpPr>
        <p:spPr bwMode="auto">
          <a:xfrm>
            <a:off x="4800600" y="4724400"/>
            <a:ext cx="38100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</a:rPr>
              <a:t>9 Volt Alkaline – Secondary</a:t>
            </a:r>
          </a:p>
          <a:p>
            <a:pPr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Cheap</a:t>
            </a:r>
          </a:p>
          <a:p>
            <a:pPr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High Voltage</a:t>
            </a:r>
          </a:p>
          <a:p>
            <a:pPr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Heavy</a:t>
            </a:r>
          </a:p>
          <a:p>
            <a:pPr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$2.50</a:t>
            </a:r>
          </a:p>
          <a:p>
            <a:endParaRPr lang="en-US" sz="2000">
              <a:latin typeface="Calibri" pitchFamily="34" charset="0"/>
            </a:endParaRPr>
          </a:p>
        </p:txBody>
      </p:sp>
      <p:pic>
        <p:nvPicPr>
          <p:cNvPr id="23556" name="Picture 9" descr="9v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1447800"/>
            <a:ext cx="299085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11" descr="lipo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304800"/>
            <a:ext cx="4953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Connector 70"/>
          <p:cNvCxnSpPr/>
          <p:nvPr/>
        </p:nvCxnSpPr>
        <p:spPr>
          <a:xfrm rot="5400000" flipH="1" flipV="1">
            <a:off x="4672013" y="2433638"/>
            <a:ext cx="2057400" cy="0"/>
          </a:xfrm>
          <a:prstGeom prst="line">
            <a:avLst/>
          </a:prstGeom>
          <a:ln w="730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9906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/>
              <a:t>Power Supplies and Balance</a:t>
            </a:r>
            <a:br>
              <a:rPr lang="en-US" dirty="0" smtClean="0"/>
            </a:b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rot="16200000" flipH="1">
            <a:off x="6042819" y="5811044"/>
            <a:ext cx="784225" cy="157163"/>
          </a:xfrm>
          <a:prstGeom prst="line">
            <a:avLst/>
          </a:prstGeom>
          <a:ln w="793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6828631" y="5811045"/>
            <a:ext cx="784225" cy="157162"/>
          </a:xfrm>
          <a:prstGeom prst="line">
            <a:avLst/>
          </a:prstGeom>
          <a:ln w="793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ardrop 3"/>
          <p:cNvSpPr/>
          <p:nvPr/>
        </p:nvSpPr>
        <p:spPr>
          <a:xfrm rot="16200000">
            <a:off x="5522119" y="3012281"/>
            <a:ext cx="2351088" cy="2879725"/>
          </a:xfrm>
          <a:prstGeom prst="teardrop">
            <a:avLst/>
          </a:prstGeom>
          <a:gradFill flip="none" rotWithShape="1">
            <a:gsLst>
              <a:gs pos="70000">
                <a:srgbClr val="E58C09"/>
              </a:gs>
              <a:gs pos="100000">
                <a:srgbClr val="4D0808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10800000">
            <a:off x="1279525" y="3538538"/>
            <a:ext cx="3978275" cy="0"/>
          </a:xfrm>
          <a:prstGeom prst="line">
            <a:avLst/>
          </a:prstGeom>
          <a:ln w="2317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954338" y="3603625"/>
            <a:ext cx="2355850" cy="1109663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467350" y="6281738"/>
            <a:ext cx="2146300" cy="0"/>
          </a:xfrm>
          <a:prstGeom prst="line">
            <a:avLst/>
          </a:prstGeom>
          <a:ln w="952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rc 20"/>
          <p:cNvSpPr/>
          <p:nvPr/>
        </p:nvSpPr>
        <p:spPr>
          <a:xfrm rot="10800000" flipH="1">
            <a:off x="7142163" y="5627688"/>
            <a:ext cx="838200" cy="654050"/>
          </a:xfrm>
          <a:prstGeom prst="arc">
            <a:avLst/>
          </a:prstGeom>
          <a:ln w="952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1" name="Group 24"/>
          <p:cNvGrpSpPr/>
          <p:nvPr/>
        </p:nvGrpSpPr>
        <p:grpSpPr>
          <a:xfrm>
            <a:off x="442131" y="3080658"/>
            <a:ext cx="1417482" cy="195943"/>
            <a:chOff x="1292352" y="2133600"/>
            <a:chExt cx="2063496" cy="228600"/>
          </a:xfrm>
          <a:solidFill>
            <a:schemeClr val="tx1"/>
          </a:solidFill>
        </p:grpSpPr>
        <p:sp>
          <p:nvSpPr>
            <p:cNvPr id="23" name="Isosceles Triangle 22"/>
            <p:cNvSpPr/>
            <p:nvPr/>
          </p:nvSpPr>
          <p:spPr>
            <a:xfrm rot="5400000">
              <a:off x="1941576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 rot="16200000">
              <a:off x="2478024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6" name="Rounded Rectangle 25"/>
          <p:cNvSpPr/>
          <p:nvPr/>
        </p:nvSpPr>
        <p:spPr>
          <a:xfrm>
            <a:off x="1017588" y="3276600"/>
            <a:ext cx="314325" cy="784225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8" name="Group 59"/>
          <p:cNvGrpSpPr>
            <a:grpSpLocks/>
          </p:cNvGrpSpPr>
          <p:nvPr/>
        </p:nvGrpSpPr>
        <p:grpSpPr bwMode="auto">
          <a:xfrm rot="3003739">
            <a:off x="7674769" y="4845844"/>
            <a:ext cx="139700" cy="522288"/>
            <a:chOff x="7696200" y="2743200"/>
            <a:chExt cx="152400" cy="914400"/>
          </a:xfrm>
        </p:grpSpPr>
        <p:sp>
          <p:nvSpPr>
            <p:cNvPr id="58" name="Rounded Rectangle 57"/>
            <p:cNvSpPr/>
            <p:nvPr/>
          </p:nvSpPr>
          <p:spPr>
            <a:xfrm>
              <a:off x="7696200" y="2743200"/>
              <a:ext cx="152400" cy="91440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7692590" y="2744176"/>
              <a:ext cx="152400" cy="380769"/>
            </a:xfrm>
            <a:prstGeom prst="round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20" name="Group 71"/>
          <p:cNvGrpSpPr/>
          <p:nvPr/>
        </p:nvGrpSpPr>
        <p:grpSpPr>
          <a:xfrm>
            <a:off x="2819400" y="1828800"/>
            <a:ext cx="5837082" cy="381000"/>
            <a:chOff x="1292352" y="2133600"/>
            <a:chExt cx="2063496" cy="228600"/>
          </a:xfrm>
          <a:solidFill>
            <a:schemeClr val="tx1"/>
          </a:solidFill>
        </p:grpSpPr>
        <p:sp>
          <p:nvSpPr>
            <p:cNvPr id="73" name="Isosceles Triangle 72"/>
            <p:cNvSpPr/>
            <p:nvPr/>
          </p:nvSpPr>
          <p:spPr>
            <a:xfrm rot="5400000">
              <a:off x="1941576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4" name="Isosceles Triangle 73"/>
            <p:cNvSpPr/>
            <p:nvPr/>
          </p:nvSpPr>
          <p:spPr>
            <a:xfrm rot="16200000">
              <a:off x="2478024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22" name="Group 74"/>
          <p:cNvGrpSpPr/>
          <p:nvPr/>
        </p:nvGrpSpPr>
        <p:grpSpPr>
          <a:xfrm>
            <a:off x="2819400" y="2590800"/>
            <a:ext cx="5837082" cy="348343"/>
            <a:chOff x="1292352" y="2133600"/>
            <a:chExt cx="2063496" cy="228600"/>
          </a:xfrm>
          <a:solidFill>
            <a:schemeClr val="tx1"/>
          </a:solidFill>
        </p:grpSpPr>
        <p:sp>
          <p:nvSpPr>
            <p:cNvPr id="76" name="Isosceles Triangle 75"/>
            <p:cNvSpPr/>
            <p:nvPr/>
          </p:nvSpPr>
          <p:spPr>
            <a:xfrm rot="5400000">
              <a:off x="1941576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7" name="Isosceles Triangle 76"/>
            <p:cNvSpPr/>
            <p:nvPr/>
          </p:nvSpPr>
          <p:spPr>
            <a:xfrm rot="16200000">
              <a:off x="2478024" y="1484376"/>
              <a:ext cx="228600" cy="1527048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cxnSp>
        <p:nvCxnSpPr>
          <p:cNvPr id="79" name="Straight Connector 78"/>
          <p:cNvCxnSpPr/>
          <p:nvPr/>
        </p:nvCxnSpPr>
        <p:spPr>
          <a:xfrm>
            <a:off x="4038600" y="1447800"/>
            <a:ext cx="3162300" cy="0"/>
          </a:xfrm>
          <a:prstGeom prst="line">
            <a:avLst/>
          </a:prstGeom>
          <a:ln w="476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ounded Rectangle 79"/>
          <p:cNvSpPr/>
          <p:nvPr/>
        </p:nvSpPr>
        <p:spPr>
          <a:xfrm>
            <a:off x="7162800" y="1371600"/>
            <a:ext cx="381000" cy="1524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1" name="Rounded Rectangle 80"/>
          <p:cNvSpPr/>
          <p:nvPr/>
        </p:nvSpPr>
        <p:spPr>
          <a:xfrm>
            <a:off x="3810000" y="1371600"/>
            <a:ext cx="381000" cy="1524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5" name="Straight Connector 84"/>
          <p:cNvCxnSpPr/>
          <p:nvPr/>
        </p:nvCxnSpPr>
        <p:spPr>
          <a:xfrm rot="5400000">
            <a:off x="5295900" y="1714500"/>
            <a:ext cx="5334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>
            <a:off x="5600700" y="1714500"/>
            <a:ext cx="5334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Oval 87"/>
          <p:cNvSpPr/>
          <p:nvPr/>
        </p:nvSpPr>
        <p:spPr>
          <a:xfrm rot="2119803">
            <a:off x="6278563" y="3544888"/>
            <a:ext cx="1843087" cy="12192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5" name="Group 67"/>
          <p:cNvGrpSpPr>
            <a:grpSpLocks/>
          </p:cNvGrpSpPr>
          <p:nvPr/>
        </p:nvGrpSpPr>
        <p:grpSpPr bwMode="auto">
          <a:xfrm rot="3094337">
            <a:off x="7159625" y="4287838"/>
            <a:ext cx="604837" cy="941388"/>
            <a:chOff x="7086600" y="1524000"/>
            <a:chExt cx="762000" cy="1526678"/>
          </a:xfrm>
        </p:grpSpPr>
        <p:sp>
          <p:nvSpPr>
            <p:cNvPr id="65" name="Rectangle 64"/>
            <p:cNvSpPr/>
            <p:nvPr/>
          </p:nvSpPr>
          <p:spPr>
            <a:xfrm>
              <a:off x="7159128" y="1605276"/>
              <a:ext cx="228000" cy="15189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7466143" y="1524651"/>
              <a:ext cx="304000" cy="229131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7083863" y="1672560"/>
              <a:ext cx="752001" cy="1374782"/>
            </a:xfrm>
            <a:prstGeom prst="roundRect">
              <a:avLst/>
            </a:prstGeom>
            <a:solidFill>
              <a:schemeClr val="tx1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7082700" y="1675116"/>
              <a:ext cx="762001" cy="53292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4598" name="TextBox 67"/>
          <p:cNvSpPr txBox="1">
            <a:spLocks noChangeArrowheads="1"/>
          </p:cNvSpPr>
          <p:nvPr/>
        </p:nvSpPr>
        <p:spPr bwMode="auto">
          <a:xfrm>
            <a:off x="685800" y="4572000"/>
            <a:ext cx="33750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Arduino and sensor power supply.</a:t>
            </a:r>
          </a:p>
          <a:p>
            <a:r>
              <a:rPr lang="en-US">
                <a:latin typeface="Calibri" pitchFamily="34" charset="0"/>
              </a:rPr>
              <a:t>Weight distribution.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02312E-6 L -0.15764 -0.0048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" y="-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9711E-6 L -0.14705 -0.0002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1564</TotalTime>
  <Words>425</Words>
  <Application>Microsoft Office PowerPoint</Application>
  <PresentationFormat>On-screen Show (4:3)</PresentationFormat>
  <Paragraphs>254</Paragraphs>
  <Slides>21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宋体</vt:lpstr>
      <vt:lpstr>Office Theme</vt:lpstr>
      <vt:lpstr>Autonomous Helicopter</vt:lpstr>
      <vt:lpstr>Project Description</vt:lpstr>
      <vt:lpstr>Timeline</vt:lpstr>
      <vt:lpstr>Accomplishments</vt:lpstr>
      <vt:lpstr>Obstacles and Strategies</vt:lpstr>
      <vt:lpstr>Risks Faced</vt:lpstr>
      <vt:lpstr>Budget</vt:lpstr>
      <vt:lpstr>Batteries</vt:lpstr>
      <vt:lpstr>Power Supplies and Balance </vt:lpstr>
      <vt:lpstr>Sharp IR Range Finder Sensor</vt:lpstr>
      <vt:lpstr>PING))) Ultrasonic Range Sensor</vt:lpstr>
      <vt:lpstr>Forward Facing Wall Sensor </vt:lpstr>
      <vt:lpstr>Downward Facing Hover Control Sensor </vt:lpstr>
      <vt:lpstr>Side Facing Parallel Control Sensors </vt:lpstr>
      <vt:lpstr>Sensor System </vt:lpstr>
      <vt:lpstr>Arduino Fio x 2</vt:lpstr>
      <vt:lpstr>Micro Controller-Controlled  RF Remote Control</vt:lpstr>
      <vt:lpstr>X-Bee Transceiver </vt:lpstr>
      <vt:lpstr>Arduino Fio and X-Bee Transceiver </vt:lpstr>
      <vt:lpstr>Logic Flow Diagram</vt:lpstr>
      <vt:lpstr>Logical Flow Diagram</vt:lpstr>
    </vt:vector>
  </TitlesOfParts>
  <Company>Auburn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Communication</dc:title>
  <dc:creator>david</dc:creator>
  <cp:lastModifiedBy>aulease</cp:lastModifiedBy>
  <cp:revision>94</cp:revision>
  <dcterms:created xsi:type="dcterms:W3CDTF">2011-03-05T13:38:55Z</dcterms:created>
  <dcterms:modified xsi:type="dcterms:W3CDTF">2011-03-09T14:54:11Z</dcterms:modified>
</cp:coreProperties>
</file>